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5143500" cx="9144000"/>
  <p:notesSz cx="6858000" cy="9144000"/>
  <p:embeddedFontLst>
    <p:embeddedFont>
      <p:font typeface="Nuni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Nunito-regular.fntdata"/><Relationship Id="rId14" Type="http://schemas.openxmlformats.org/officeDocument/2006/relationships/slide" Target="slides/slide10.xml"/><Relationship Id="rId17" Type="http://schemas.openxmlformats.org/officeDocument/2006/relationships/font" Target="fonts/Nunito-italic.fntdata"/><Relationship Id="rId16" Type="http://schemas.openxmlformats.org/officeDocument/2006/relationships/font" Target="fonts/Nunito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Nunito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41e44ee433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41e44ee433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117c10abdb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117c10abdb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117c10abdb_0_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117c10abdb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41e44ee43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41e44ee43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41e44ee433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41e44ee433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41e44ee433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41e44ee433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41e44ee433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41e44ee433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41e44ee433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41e44ee433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41e44ee433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41e44ee433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2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Google Shape;119;p11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Google Shape;121;p1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Google Shape;47;p3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Google Shape;48;p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4" name="Google Shape;54;p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Google Shape;61;p5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Google Shape;62;p5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Google Shape;63;p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Google Shape;69;p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7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Google Shape;75;p7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Google Shape;76;p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Google Shape;93;p8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Google Shape;94;p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Google Shape;100;p9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Google Shape;101;p9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Google Shape;102;p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0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Google Shape;108;p1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spd="slow" p14:dur="1000">
        <p:fade thruBlk="1"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Reliability Factors </a:t>
            </a:r>
            <a:endParaRPr/>
          </a:p>
        </p:txBody>
      </p:sp>
      <p:sp>
        <p:nvSpPr>
          <p:cNvPr id="129" name="Google Shape;129;p13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 historical sources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2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intended audience</a:t>
            </a:r>
            <a:endParaRPr/>
          </a:p>
        </p:txBody>
      </p:sp>
      <p:sp>
        <p:nvSpPr>
          <p:cNvPr id="183" name="Google Shape;183;p22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For whom did the author create the source?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How did this affect the way the author composed the source?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/>
              <a:t>How does this affect the credibility (believability) of the source?</a:t>
            </a:r>
            <a:endParaRPr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/>
          <p:nvPr>
            <p:ph type="title"/>
          </p:nvPr>
        </p:nvSpPr>
        <p:spPr>
          <a:xfrm>
            <a:off x="413375" y="33015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Types of Sources</a:t>
            </a:r>
            <a:endParaRPr/>
          </a:p>
        </p:txBody>
      </p:sp>
      <p:sp>
        <p:nvSpPr>
          <p:cNvPr id="135" name="Google Shape;135;p14"/>
          <p:cNvSpPr txBox="1"/>
          <p:nvPr>
            <p:ph idx="1" type="body"/>
          </p:nvPr>
        </p:nvSpPr>
        <p:spPr>
          <a:xfrm>
            <a:off x="311700" y="995800"/>
            <a:ext cx="8520600" cy="394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Sources are classified according to their physical form. 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Three types: </a:t>
            </a:r>
            <a:endParaRPr sz="2400"/>
          </a:p>
          <a:p>
            <a:pPr indent="-381000" lvl="0" marL="457200" rtl="0" algn="l">
              <a:spcBef>
                <a:spcPts val="1600"/>
              </a:spcBef>
              <a:spcAft>
                <a:spcPts val="0"/>
              </a:spcAft>
              <a:buSzPts val="2400"/>
              <a:buAutoNum type="arabicPeriod"/>
            </a:pPr>
            <a:r>
              <a:rPr b="1" lang="en" sz="2400" u="sng"/>
              <a:t>original</a:t>
            </a:r>
            <a:r>
              <a:rPr lang="en" sz="2400"/>
              <a:t> = material in its first oral or recorded form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b="1" lang="en" sz="2400" u="sng"/>
              <a:t>derivative</a:t>
            </a:r>
            <a:r>
              <a:rPr lang="en" sz="2400"/>
              <a:t> = material produced by copying an original or manipulating its content (abstracts, compilations, databases, extracts, translations, transcripts)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b="1" lang="en" sz="2400" u="sng"/>
              <a:t>authored works</a:t>
            </a:r>
            <a:r>
              <a:rPr lang="en" sz="2400"/>
              <a:t> = hybrid of original and derivative materials</a:t>
            </a:r>
            <a:endParaRPr sz="24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5"/>
          <p:cNvSpPr txBox="1"/>
          <p:nvPr>
            <p:ph type="title"/>
          </p:nvPr>
        </p:nvSpPr>
        <p:spPr>
          <a:xfrm>
            <a:off x="446275" y="253375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Factors Affecting Source Reliability</a:t>
            </a:r>
            <a:endParaRPr/>
          </a:p>
        </p:txBody>
      </p:sp>
      <p:sp>
        <p:nvSpPr>
          <p:cNvPr id="141" name="Google Shape;141;p15"/>
          <p:cNvSpPr txBox="1"/>
          <p:nvPr>
            <p:ph idx="1" type="body"/>
          </p:nvPr>
        </p:nvSpPr>
        <p:spPr>
          <a:xfrm>
            <a:off x="311700" y="995800"/>
            <a:ext cx="8520600" cy="3568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authorship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purpose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content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point of view</a:t>
            </a:r>
            <a:endParaRPr sz="2200"/>
          </a:p>
          <a:p>
            <a:pPr indent="-368300" lvl="1" marL="914400" rtl="0" algn="l"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" sz="2200"/>
              <a:t>biased?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source format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location in time / place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intended audience</a:t>
            </a:r>
            <a:endParaRPr sz="22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authorship </a:t>
            </a:r>
            <a:endParaRPr/>
          </a:p>
        </p:txBody>
      </p:sp>
      <p:sp>
        <p:nvSpPr>
          <p:cNvPr id="147" name="Google Shape;147;p16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Who authored this source?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/>
              <a:t>How does the author affect the credibility of the source?</a:t>
            </a:r>
            <a:endParaRPr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7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purpose</a:t>
            </a:r>
            <a:endParaRPr/>
          </a:p>
        </p:txBody>
      </p:sp>
      <p:sp>
        <p:nvSpPr>
          <p:cNvPr id="153" name="Google Shape;153;p17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Why was this source produced?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/>
              <a:t>Influences reliability because purpose shades which information the author includes.</a:t>
            </a:r>
            <a:endParaRPr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8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point of view</a:t>
            </a:r>
            <a:endParaRPr/>
          </a:p>
        </p:txBody>
      </p:sp>
      <p:sp>
        <p:nvSpPr>
          <p:cNvPr id="159" name="Google Shape;159;p18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“... the place from which, or way in which, something is viewed or considered; standpoint; a mental attitude or opinion”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/>
              <a:t>“Every source author has a point of view, but not every point of view is biased.”</a:t>
            </a:r>
            <a:endParaRPr sz="24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9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bias</a:t>
            </a:r>
            <a:endParaRPr/>
          </a:p>
        </p:txBody>
      </p:sp>
      <p:sp>
        <p:nvSpPr>
          <p:cNvPr id="165" name="Google Shape;165;p19"/>
          <p:cNvSpPr txBox="1"/>
          <p:nvPr>
            <p:ph idx="1" type="body"/>
          </p:nvPr>
        </p:nvSpPr>
        <p:spPr>
          <a:xfrm>
            <a:off x="819150" y="1507725"/>
            <a:ext cx="7505700" cy="293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/>
              <a:t> “... mental leaning or inclination; partiality; prejudice”</a:t>
            </a:r>
            <a:endParaRPr sz="22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200"/>
              <a:t>“Prejudice in favor of or against one thing, person, or group compared with another, usually in a way considered to be unfair”</a:t>
            </a:r>
            <a:endParaRPr sz="22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200"/>
              <a:t>“... an inclination of temperament or outlook to present or hold a partial perspective, often accompanied by a refusal to consider the possible merits of alternative points of view.”</a:t>
            </a:r>
            <a:endParaRPr sz="22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2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0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source format</a:t>
            </a:r>
            <a:endParaRPr/>
          </a:p>
        </p:txBody>
      </p:sp>
      <p:sp>
        <p:nvSpPr>
          <p:cNvPr id="171" name="Google Shape;171;p20"/>
          <p:cNvSpPr txBox="1"/>
          <p:nvPr>
            <p:ph idx="1" type="body"/>
          </p:nvPr>
        </p:nvSpPr>
        <p:spPr>
          <a:xfrm>
            <a:off x="819150" y="155097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/>
              <a:t>Are there errors?</a:t>
            </a:r>
            <a:endParaRPr sz="22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200"/>
              <a:t>Are there problems making out the text or audio?</a:t>
            </a:r>
            <a:endParaRPr sz="22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200"/>
              <a:t>Are there elements not indicative of the time and place the source was created? (Anachronisms)</a:t>
            </a:r>
            <a:endParaRPr sz="22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200"/>
              <a:t>Has the source been altered? (Translated? Excerpted? Summarized?)</a:t>
            </a:r>
            <a:endParaRPr sz="22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1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location in time and place</a:t>
            </a:r>
            <a:endParaRPr/>
          </a:p>
        </p:txBody>
      </p:sp>
      <p:sp>
        <p:nvSpPr>
          <p:cNvPr id="177" name="Google Shape;177;p21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When and where, relative to the event in question, was the source created?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/>
              <a:t>Nearer to event in time and space = more credible</a:t>
            </a: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