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a29dfb01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a29dfb01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a29dfb01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a29dfb01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a29dfb01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a29dfb01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a29dfb01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a29dfb01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a29dfb01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a29dfb01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a29dfb01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a29dfb01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a29dfb01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a29dfb01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a29dfb01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a29dfb01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ab7388b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ab7388b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2ba74ad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2ba74ad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a29dfb0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a29dfb0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2ba74ad3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2ba74ad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a29dfb0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a29dfb0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a29dfb01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a29dfb01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a29dfb01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a29dfb01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a29dfb01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a29dfb01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a29dfb01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a29dfb01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99aa625e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99aa625e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a29dfb01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a29dfb01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Reading Difficult Texts</a:t>
            </a:r>
            <a:endParaRPr/>
          </a:p>
        </p:txBody>
      </p:sp>
      <p:sp>
        <p:nvSpPr>
          <p:cNvPr id="55" name="Google Shape;55;p13"/>
          <p:cNvSpPr txBox="1"/>
          <p:nvPr>
            <p:ph idx="1" type="subTitle"/>
          </p:nvPr>
        </p:nvSpPr>
        <p:spPr>
          <a:xfrm>
            <a:off x="311700" y="2834125"/>
            <a:ext cx="8520600" cy="109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When there are lots of hard words and confusing sentences.</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nvSpPr>
        <p:spPr>
          <a:xfrm>
            <a:off x="948450" y="1215950"/>
            <a:ext cx="7441800" cy="24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You can understand things you read if you already know something about what you’re reading.</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nvSpPr>
        <p:spPr>
          <a:xfrm>
            <a:off x="948450" y="1215950"/>
            <a:ext cx="7441800" cy="24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You can construct the most likely meaning of texts when you do not know many of the words </a:t>
            </a:r>
            <a:r>
              <a:rPr b="1" lang="en" sz="3000"/>
              <a:t>if you call up what you already know about it</a:t>
            </a:r>
            <a:r>
              <a:rPr lang="en" sz="3000"/>
              <a:t>.</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nvSpPr>
        <p:spPr>
          <a:xfrm>
            <a:off x="395250" y="72950"/>
            <a:ext cx="8353500" cy="8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Here’s the passage with words removed you may not know:</a:t>
            </a:r>
            <a:endParaRPr sz="2400"/>
          </a:p>
        </p:txBody>
      </p:sp>
      <p:sp>
        <p:nvSpPr>
          <p:cNvPr id="117" name="Google Shape;117;p24"/>
          <p:cNvSpPr txBox="1"/>
          <p:nvPr/>
        </p:nvSpPr>
        <p:spPr>
          <a:xfrm>
            <a:off x="115500" y="717425"/>
            <a:ext cx="8913000" cy="2589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200"/>
              <a:t>Oh ... Empire! ...Germany, ...noble a city, has been taken and ruined, and in the church many thousands of men have been </a:t>
            </a:r>
            <a:r>
              <a:rPr i="1" lang="en" sz="2200"/>
              <a:t>massacred</a:t>
            </a:r>
            <a:r>
              <a:rPr lang="en" sz="2200"/>
              <a:t>. ...Germany...has been destroyed after a long .... ..., that powerful city, Amiens, Arras, Speyer [Germany], Strasburg, - all have seen their citizens led away captive into Germany. ... and the provinces of Lyons and Narbonne, all save a few towns, have been ...; and ..., while hunger ... within.</a:t>
            </a:r>
            <a:endParaRPr sz="2200"/>
          </a:p>
          <a:p>
            <a:pPr indent="0" lvl="0" marL="0" rtl="0" algn="just">
              <a:spcBef>
                <a:spcPts val="0"/>
              </a:spcBef>
              <a:spcAft>
                <a:spcPts val="0"/>
              </a:spcAft>
              <a:buNone/>
            </a:pPr>
            <a:r>
              <a:t/>
            </a:r>
            <a:endParaRPr sz="2200"/>
          </a:p>
        </p:txBody>
      </p:sp>
      <p:sp>
        <p:nvSpPr>
          <p:cNvPr id="118" name="Google Shape;118;p24"/>
          <p:cNvSpPr txBox="1"/>
          <p:nvPr/>
        </p:nvSpPr>
        <p:spPr>
          <a:xfrm>
            <a:off x="395250" y="3611375"/>
            <a:ext cx="8353500" cy="11859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t>What background knowledge does a student need to ‘get’ this?</a:t>
            </a:r>
            <a:endParaRPr i="1" sz="2400"/>
          </a:p>
          <a:p>
            <a:pPr indent="0" lvl="0" marL="0" rtl="0" algn="l">
              <a:spcBef>
                <a:spcPts val="0"/>
              </a:spcBef>
              <a:spcAft>
                <a:spcPts val="0"/>
              </a:spcAft>
              <a:buNone/>
            </a:pPr>
            <a:r>
              <a:rPr i="1" lang="en" sz="2400"/>
              <a:t>What meaning can you construct from the “knowns”?</a:t>
            </a:r>
            <a:endParaRPr i="1"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nvSpPr>
        <p:spPr>
          <a:xfrm>
            <a:off x="395250" y="72950"/>
            <a:ext cx="8353500" cy="8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Here’s a passage from a recent class constructed-response:</a:t>
            </a:r>
            <a:endParaRPr sz="2400"/>
          </a:p>
        </p:txBody>
      </p:sp>
      <p:sp>
        <p:nvSpPr>
          <p:cNvPr id="124" name="Google Shape;124;p25"/>
          <p:cNvSpPr txBox="1"/>
          <p:nvPr/>
        </p:nvSpPr>
        <p:spPr>
          <a:xfrm>
            <a:off x="109425" y="1021400"/>
            <a:ext cx="8913000" cy="3988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2200"/>
              <a:t>Oh wretched Empire! Mayence [Mainz, Germany], formerly so noble a city, has been taken and ruined, and in the church many thousands of men have been massacred. Worms [Germany] has been destroyed after a long siege. Rheims, that powerful city, Amiens, Arras, Speyer [Germany], Strasburg, - all have seen their citizens led away captive into Germany. Aquitaine and the provinces of Lyons and Narbonne, all save a few towns, have been depopulated; and these the sword threatens without, while hunger ravages within.</a:t>
            </a:r>
            <a:endParaRPr sz="2200"/>
          </a:p>
          <a:p>
            <a:pPr indent="0" lvl="0" marL="0" rtl="0" algn="just">
              <a:spcBef>
                <a:spcPts val="0"/>
              </a:spcBef>
              <a:spcAft>
                <a:spcPts val="0"/>
              </a:spcAft>
              <a:buNone/>
            </a:pPr>
            <a:r>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nvSpPr>
        <p:spPr>
          <a:xfrm>
            <a:off x="948450" y="1215950"/>
            <a:ext cx="7441800" cy="24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You can learn the meanings of new words from how they’re used.</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nvSpPr>
        <p:spPr>
          <a:xfrm>
            <a:off x="0" y="0"/>
            <a:ext cx="9071100" cy="50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t>Procopius: </a:t>
            </a:r>
            <a:r>
              <a:rPr i="1" lang="en" sz="2000"/>
              <a:t>The Plague</a:t>
            </a:r>
            <a:r>
              <a:rPr lang="en" sz="2000"/>
              <a:t>, 542 CE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History of the Wars, II.xxii-xxxiii:</a:t>
            </a:r>
            <a:endParaRPr sz="2000"/>
          </a:p>
          <a:p>
            <a:pPr indent="0" lvl="0" marL="0" rtl="0" algn="l">
              <a:spcBef>
                <a:spcPts val="0"/>
              </a:spcBef>
              <a:spcAft>
                <a:spcPts val="0"/>
              </a:spcAft>
              <a:buNone/>
            </a:pPr>
            <a:r>
              <a:rPr lang="en" sz="2000"/>
              <a:t>DURING these times there was a pestilence, by which the whole human race came near to being annihilated. Now in the case of all other scourges sent from heaven some explanation of a cause might be given by daring men, such as the many theories propounded by those who are clever in these matters; for they love to conjure up causes which are absolutely incomprehensible to man, and to fabricate outlandish theories of natural philosophy knowing well that they are saying nothing sound but considering it sufficient for them, if they completely deceive by their argument some of those whom they meet and persuade them to their view. But for this calamity it is quite impossible either to express in words or to conceive in thought any explanation, except indeed to refer it to God.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0" y="381000"/>
            <a:ext cx="9071100" cy="4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666666"/>
                </a:solidFill>
              </a:rPr>
              <a:t>Procopius</a:t>
            </a:r>
            <a:r>
              <a:rPr lang="en" sz="2000"/>
              <a:t>: </a:t>
            </a:r>
            <a:r>
              <a:rPr i="1" lang="en" sz="2000">
                <a:solidFill>
                  <a:srgbClr val="0000FF"/>
                </a:solidFill>
              </a:rPr>
              <a:t>The</a:t>
            </a:r>
            <a:r>
              <a:rPr i="1" lang="en" sz="2000"/>
              <a:t> </a:t>
            </a:r>
            <a:r>
              <a:rPr b="1" i="1" lang="en" sz="2000">
                <a:solidFill>
                  <a:srgbClr val="0000FF"/>
                </a:solidFill>
              </a:rPr>
              <a:t>Plague</a:t>
            </a:r>
            <a:r>
              <a:rPr lang="en" sz="2000"/>
              <a:t>, 542 CE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solidFill>
                  <a:srgbClr val="0000FF"/>
                </a:solidFill>
              </a:rPr>
              <a:t>History of the Wars</a:t>
            </a:r>
            <a:r>
              <a:rPr lang="en" sz="2000"/>
              <a:t>, II.xxii-xxxiii:</a:t>
            </a:r>
            <a:endParaRPr sz="2000"/>
          </a:p>
          <a:p>
            <a:pPr indent="0" lvl="0" marL="0" rtl="0" algn="l">
              <a:spcBef>
                <a:spcPts val="0"/>
              </a:spcBef>
              <a:spcAft>
                <a:spcPts val="0"/>
              </a:spcAft>
              <a:buNone/>
            </a:pPr>
            <a:r>
              <a:rPr lang="en" sz="2000">
                <a:solidFill>
                  <a:srgbClr val="0000FF"/>
                </a:solidFill>
              </a:rPr>
              <a:t>DURING these times there was a</a:t>
            </a:r>
            <a:r>
              <a:rPr lang="en" sz="2000"/>
              <a:t> </a:t>
            </a:r>
            <a:r>
              <a:rPr lang="en" sz="2000">
                <a:solidFill>
                  <a:srgbClr val="666666"/>
                </a:solidFill>
              </a:rPr>
              <a:t>pestilence</a:t>
            </a:r>
            <a:r>
              <a:rPr lang="en" sz="2000"/>
              <a:t>, </a:t>
            </a:r>
            <a:r>
              <a:rPr lang="en" sz="2000">
                <a:solidFill>
                  <a:srgbClr val="0000FF"/>
                </a:solidFill>
              </a:rPr>
              <a:t>by which the whole human race came near to being</a:t>
            </a:r>
            <a:r>
              <a:rPr lang="en" sz="2000"/>
              <a:t> </a:t>
            </a:r>
            <a:r>
              <a:rPr lang="en" sz="2000">
                <a:solidFill>
                  <a:srgbClr val="666666"/>
                </a:solidFill>
              </a:rPr>
              <a:t>annihilated</a:t>
            </a:r>
            <a:r>
              <a:rPr lang="en" sz="2000"/>
              <a:t>. </a:t>
            </a:r>
            <a:r>
              <a:rPr lang="en" sz="2000">
                <a:solidFill>
                  <a:srgbClr val="0000FF"/>
                </a:solidFill>
              </a:rPr>
              <a:t>Now in the case of all other</a:t>
            </a:r>
            <a:r>
              <a:rPr lang="en" sz="2000"/>
              <a:t> </a:t>
            </a:r>
            <a:r>
              <a:rPr lang="en" sz="2000">
                <a:solidFill>
                  <a:srgbClr val="666666"/>
                </a:solidFill>
              </a:rPr>
              <a:t>scourges</a:t>
            </a:r>
            <a:r>
              <a:rPr lang="en" sz="2000"/>
              <a:t> </a:t>
            </a:r>
            <a:r>
              <a:rPr lang="en" sz="2000">
                <a:solidFill>
                  <a:srgbClr val="0000FF"/>
                </a:solidFill>
              </a:rPr>
              <a:t>sent from heaven some explanation of a cause might be given by</a:t>
            </a:r>
            <a:r>
              <a:rPr lang="en" sz="2000"/>
              <a:t> </a:t>
            </a:r>
            <a:r>
              <a:rPr lang="en" sz="2000">
                <a:solidFill>
                  <a:srgbClr val="666666"/>
                </a:solidFill>
              </a:rPr>
              <a:t>daring</a:t>
            </a:r>
            <a:r>
              <a:rPr lang="en" sz="2000"/>
              <a:t> </a:t>
            </a:r>
            <a:r>
              <a:rPr lang="en" sz="2000">
                <a:solidFill>
                  <a:srgbClr val="0000FF"/>
                </a:solidFill>
              </a:rPr>
              <a:t>men, such as the many theories</a:t>
            </a:r>
            <a:r>
              <a:rPr lang="en" sz="2000"/>
              <a:t> </a:t>
            </a:r>
            <a:r>
              <a:rPr lang="en" sz="2000">
                <a:solidFill>
                  <a:srgbClr val="666666"/>
                </a:solidFill>
              </a:rPr>
              <a:t>propounded</a:t>
            </a:r>
            <a:r>
              <a:rPr lang="en" sz="2000"/>
              <a:t> </a:t>
            </a:r>
            <a:r>
              <a:rPr lang="en" sz="2000">
                <a:solidFill>
                  <a:srgbClr val="0000FF"/>
                </a:solidFill>
              </a:rPr>
              <a:t>by those who are clever in these matters</a:t>
            </a:r>
            <a:r>
              <a:rPr lang="en" sz="2000"/>
              <a:t>; </a:t>
            </a:r>
            <a:r>
              <a:rPr lang="en" sz="2000">
                <a:solidFill>
                  <a:srgbClr val="0000FF"/>
                </a:solidFill>
              </a:rPr>
              <a:t>for they love to</a:t>
            </a:r>
            <a:r>
              <a:rPr lang="en" sz="2000"/>
              <a:t> </a:t>
            </a:r>
            <a:r>
              <a:rPr lang="en" sz="2000">
                <a:solidFill>
                  <a:srgbClr val="666666"/>
                </a:solidFill>
              </a:rPr>
              <a:t>conjure</a:t>
            </a:r>
            <a:r>
              <a:rPr lang="en" sz="2000"/>
              <a:t> </a:t>
            </a:r>
            <a:r>
              <a:rPr lang="en" sz="2000">
                <a:solidFill>
                  <a:srgbClr val="0000FF"/>
                </a:solidFill>
              </a:rPr>
              <a:t>up causes which are absolutely</a:t>
            </a:r>
            <a:r>
              <a:rPr lang="en" sz="2000"/>
              <a:t> </a:t>
            </a:r>
            <a:r>
              <a:rPr lang="en" sz="2000">
                <a:solidFill>
                  <a:srgbClr val="666666"/>
                </a:solidFill>
              </a:rPr>
              <a:t>incomprehensible</a:t>
            </a:r>
            <a:r>
              <a:rPr lang="en" sz="2000"/>
              <a:t> </a:t>
            </a:r>
            <a:r>
              <a:rPr lang="en" sz="2000">
                <a:solidFill>
                  <a:srgbClr val="0000FF"/>
                </a:solidFill>
              </a:rPr>
              <a:t>to man, and to</a:t>
            </a:r>
            <a:r>
              <a:rPr lang="en" sz="2000"/>
              <a:t> </a:t>
            </a:r>
            <a:r>
              <a:rPr lang="en" sz="2000">
                <a:solidFill>
                  <a:srgbClr val="666666"/>
                </a:solidFill>
              </a:rPr>
              <a:t>fabricate outlandish</a:t>
            </a:r>
            <a:r>
              <a:rPr lang="en" sz="2000"/>
              <a:t> </a:t>
            </a:r>
            <a:r>
              <a:rPr lang="en" sz="2000">
                <a:solidFill>
                  <a:srgbClr val="0000FF"/>
                </a:solidFill>
              </a:rPr>
              <a:t>theories of natural </a:t>
            </a:r>
            <a:r>
              <a:rPr lang="en" sz="2000">
                <a:solidFill>
                  <a:srgbClr val="666666"/>
                </a:solidFill>
              </a:rPr>
              <a:t>philosophy</a:t>
            </a:r>
            <a:r>
              <a:rPr lang="en" sz="2000">
                <a:solidFill>
                  <a:srgbClr val="0000FF"/>
                </a:solidFill>
              </a:rPr>
              <a:t> knowing well that they are saying nothing</a:t>
            </a:r>
            <a:r>
              <a:rPr lang="en" sz="2000"/>
              <a:t> </a:t>
            </a:r>
            <a:r>
              <a:rPr lang="en" sz="2000">
                <a:solidFill>
                  <a:srgbClr val="666666"/>
                </a:solidFill>
              </a:rPr>
              <a:t>sound</a:t>
            </a:r>
            <a:r>
              <a:rPr lang="en" sz="2000"/>
              <a:t> </a:t>
            </a:r>
            <a:r>
              <a:rPr lang="en" sz="2000">
                <a:solidFill>
                  <a:srgbClr val="0000FF"/>
                </a:solidFill>
              </a:rPr>
              <a:t>but considering it </a:t>
            </a:r>
            <a:r>
              <a:rPr lang="en" sz="2000">
                <a:solidFill>
                  <a:srgbClr val="666666"/>
                </a:solidFill>
              </a:rPr>
              <a:t>sufficient</a:t>
            </a:r>
            <a:r>
              <a:rPr lang="en" sz="2000"/>
              <a:t> </a:t>
            </a:r>
            <a:r>
              <a:rPr lang="en" sz="2000">
                <a:solidFill>
                  <a:srgbClr val="0000FF"/>
                </a:solidFill>
              </a:rPr>
              <a:t>for them, if they completely deceive by their argument some of those whom they meet and persuade them to their view</a:t>
            </a:r>
            <a:r>
              <a:rPr lang="en" sz="2000"/>
              <a:t>. </a:t>
            </a:r>
            <a:r>
              <a:rPr lang="en" sz="2000">
                <a:solidFill>
                  <a:srgbClr val="0000FF"/>
                </a:solidFill>
              </a:rPr>
              <a:t>But for this </a:t>
            </a:r>
            <a:r>
              <a:rPr lang="en" sz="2000">
                <a:solidFill>
                  <a:srgbClr val="666666"/>
                </a:solidFill>
              </a:rPr>
              <a:t>calamity</a:t>
            </a:r>
            <a:r>
              <a:rPr lang="en" sz="2000"/>
              <a:t> </a:t>
            </a:r>
            <a:r>
              <a:rPr lang="en" sz="2000">
                <a:solidFill>
                  <a:srgbClr val="0000FF"/>
                </a:solidFill>
              </a:rPr>
              <a:t>it is quite impossible either to express in words or to </a:t>
            </a:r>
            <a:r>
              <a:rPr lang="en" sz="2000">
                <a:solidFill>
                  <a:srgbClr val="666666"/>
                </a:solidFill>
              </a:rPr>
              <a:t>conceive</a:t>
            </a:r>
            <a:r>
              <a:rPr lang="en" sz="2000"/>
              <a:t> </a:t>
            </a:r>
            <a:r>
              <a:rPr lang="en" sz="2000">
                <a:solidFill>
                  <a:srgbClr val="0000FF"/>
                </a:solidFill>
              </a:rPr>
              <a:t>in thought any explanation, except indeed to refer it to God. [...]</a:t>
            </a:r>
            <a:endParaRPr sz="2000">
              <a:solidFill>
                <a:srgbClr val="0000FF"/>
              </a:solidFill>
            </a:endParaRPr>
          </a:p>
        </p:txBody>
      </p:sp>
      <p:sp>
        <p:nvSpPr>
          <p:cNvPr id="140" name="Google Shape;140;p28"/>
          <p:cNvSpPr txBox="1"/>
          <p:nvPr/>
        </p:nvSpPr>
        <p:spPr>
          <a:xfrm>
            <a:off x="3951850" y="170225"/>
            <a:ext cx="5046300" cy="10701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Can you figure out the meaning of any of the grey words?</a:t>
            </a:r>
            <a:endParaRPr/>
          </a:p>
          <a:p>
            <a:pPr indent="0" lvl="0" marL="0" rtl="0" algn="l">
              <a:spcBef>
                <a:spcPts val="0"/>
              </a:spcBef>
              <a:spcAft>
                <a:spcPts val="0"/>
              </a:spcAft>
              <a:buNone/>
            </a:pPr>
            <a:r>
              <a:rPr lang="en"/>
              <a:t>What background knowledge does a student need for this passage?</a:t>
            </a:r>
            <a:endParaRPr/>
          </a:p>
          <a:p>
            <a:pPr indent="0" lvl="0" marL="0" rtl="0" algn="l">
              <a:spcBef>
                <a:spcPts val="0"/>
              </a:spcBef>
              <a:spcAft>
                <a:spcPts val="0"/>
              </a:spcAft>
              <a:buNone/>
            </a:pPr>
            <a:r>
              <a:rPr lang="en"/>
              <a:t>What’s the main idea of the text?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nvSpPr>
        <p:spPr>
          <a:xfrm>
            <a:off x="231025" y="243200"/>
            <a:ext cx="8548200" cy="46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Summation:</a:t>
            </a:r>
            <a:endParaRPr sz="3000"/>
          </a:p>
          <a:p>
            <a:pPr indent="-419100" lvl="0" marL="457200" rtl="0" algn="l">
              <a:spcBef>
                <a:spcPts val="0"/>
              </a:spcBef>
              <a:spcAft>
                <a:spcPts val="0"/>
              </a:spcAft>
              <a:buSzPts val="3000"/>
              <a:buAutoNum type="arabicPeriod"/>
            </a:pPr>
            <a:r>
              <a:rPr lang="en" sz="3000"/>
              <a:t>If you know the background of what you’re reading, you can construct meaning even in the face of many unknown words.</a:t>
            </a:r>
            <a:endParaRPr sz="3000"/>
          </a:p>
          <a:p>
            <a:pPr indent="-419100" lvl="0" marL="457200" rtl="0" algn="l">
              <a:spcBef>
                <a:spcPts val="0"/>
              </a:spcBef>
              <a:spcAft>
                <a:spcPts val="0"/>
              </a:spcAft>
              <a:buSzPts val="3000"/>
              <a:buAutoNum type="arabicPeriod"/>
            </a:pPr>
            <a:r>
              <a:rPr lang="en" sz="3000"/>
              <a:t>You can learn new words by estimating their meaning through context.</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30"/>
          <p:cNvSpPr txBox="1"/>
          <p:nvPr/>
        </p:nvSpPr>
        <p:spPr>
          <a:xfrm>
            <a:off x="1285450" y="1896275"/>
            <a:ext cx="5251200" cy="6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Cognitive Load</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 name="Shape 154"/>
        <p:cNvGrpSpPr/>
        <p:nvPr/>
      </p:nvGrpSpPr>
      <p:grpSpPr>
        <a:xfrm>
          <a:off x="0" y="0"/>
          <a:ext cx="0" cy="0"/>
          <a:chOff x="0" y="0"/>
          <a:chExt cx="0" cy="0"/>
        </a:xfrm>
      </p:grpSpPr>
      <p:sp>
        <p:nvSpPr>
          <p:cNvPr id="155" name="Google Shape;15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Cognitive Load</a:t>
            </a:r>
            <a:endParaRPr/>
          </a:p>
        </p:txBody>
      </p:sp>
      <p:sp>
        <p:nvSpPr>
          <p:cNvPr id="156" name="Google Shape;156;p31"/>
          <p:cNvSpPr txBox="1"/>
          <p:nvPr>
            <p:ph idx="1" type="body"/>
          </p:nvPr>
        </p:nvSpPr>
        <p:spPr>
          <a:xfrm>
            <a:off x="311700" y="1152475"/>
            <a:ext cx="43293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working memory</a:t>
            </a:r>
            <a:endParaRPr sz="2500"/>
          </a:p>
          <a:p>
            <a:pPr indent="-387350" lvl="0" marL="457200" rtl="0" algn="l">
              <a:spcBef>
                <a:spcPts val="0"/>
              </a:spcBef>
              <a:spcAft>
                <a:spcPts val="0"/>
              </a:spcAft>
              <a:buSzPts val="2500"/>
              <a:buChar char="●"/>
            </a:pPr>
            <a:r>
              <a:rPr lang="en" sz="2500"/>
              <a:t>attention</a:t>
            </a:r>
            <a:endParaRPr sz="2500"/>
          </a:p>
          <a:p>
            <a:pPr indent="-387350" lvl="0" marL="457200" rtl="0" algn="l">
              <a:spcBef>
                <a:spcPts val="0"/>
              </a:spcBef>
              <a:spcAft>
                <a:spcPts val="0"/>
              </a:spcAft>
              <a:buSzPts val="2500"/>
              <a:buChar char="●"/>
            </a:pPr>
            <a:r>
              <a:rPr lang="en" sz="2500"/>
              <a:t>selective inattention</a:t>
            </a:r>
            <a:endParaRPr sz="2500"/>
          </a:p>
          <a:p>
            <a:pPr indent="-387350" lvl="0" marL="457200" rtl="0" algn="l">
              <a:spcBef>
                <a:spcPts val="0"/>
              </a:spcBef>
              <a:spcAft>
                <a:spcPts val="0"/>
              </a:spcAft>
              <a:buSzPts val="2500"/>
              <a:buChar char="●"/>
            </a:pPr>
            <a:r>
              <a:rPr lang="en" sz="2500"/>
              <a:t>overload</a:t>
            </a:r>
            <a:endParaRPr sz="2500"/>
          </a:p>
        </p:txBody>
      </p:sp>
      <p:pic>
        <p:nvPicPr>
          <p:cNvPr id="157" name="Google Shape;157;p31"/>
          <p:cNvPicPr preferRelativeResize="0"/>
          <p:nvPr/>
        </p:nvPicPr>
        <p:blipFill>
          <a:blip r:embed="rId3">
            <a:alphaModFix/>
          </a:blip>
          <a:stretch>
            <a:fillRect/>
          </a:stretch>
        </p:blipFill>
        <p:spPr>
          <a:xfrm>
            <a:off x="4793400" y="1170125"/>
            <a:ext cx="4198200" cy="29387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“difficult text”?</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Sometimes you are called upon to </a:t>
            </a:r>
            <a:r>
              <a:rPr b="1" lang="en" sz="2400"/>
              <a:t>construct meaning</a:t>
            </a:r>
            <a:r>
              <a:rPr lang="en" sz="2400"/>
              <a:t> from texts in which you </a:t>
            </a:r>
            <a:r>
              <a:rPr b="1" lang="en" sz="2400"/>
              <a:t>do not know all the words</a:t>
            </a:r>
            <a:r>
              <a:rPr lang="en" sz="2400"/>
              <a:t>.</a:t>
            </a:r>
            <a:endParaRPr sz="2400"/>
          </a:p>
          <a:p>
            <a:pPr indent="0" lvl="0" marL="0" rtl="0" algn="l">
              <a:spcBef>
                <a:spcPts val="1600"/>
              </a:spcBef>
              <a:spcAft>
                <a:spcPts val="0"/>
              </a:spcAft>
              <a:buNone/>
            </a:pPr>
            <a:r>
              <a:rPr lang="en" sz="2400"/>
              <a:t>But there are three things especially that make a text difficult:</a:t>
            </a:r>
            <a:endParaRPr sz="2400"/>
          </a:p>
          <a:p>
            <a:pPr indent="-381000" lvl="0" marL="457200" rtl="0" algn="l">
              <a:spcBef>
                <a:spcPts val="1600"/>
              </a:spcBef>
              <a:spcAft>
                <a:spcPts val="0"/>
              </a:spcAft>
              <a:buSzPts val="2400"/>
              <a:buAutoNum type="arabicPeriod"/>
            </a:pPr>
            <a:r>
              <a:rPr lang="en" sz="2400"/>
              <a:t>not knowing the important </a:t>
            </a:r>
            <a:r>
              <a:rPr b="1" lang="en" sz="2400"/>
              <a:t>words</a:t>
            </a:r>
            <a:endParaRPr b="1" sz="2400"/>
          </a:p>
          <a:p>
            <a:pPr indent="-381000" lvl="0" marL="457200" rtl="0" algn="l">
              <a:spcBef>
                <a:spcPts val="0"/>
              </a:spcBef>
              <a:spcAft>
                <a:spcPts val="0"/>
              </a:spcAft>
              <a:buSzPts val="2400"/>
              <a:buAutoNum type="arabicPeriod"/>
            </a:pPr>
            <a:r>
              <a:rPr lang="en" sz="2400"/>
              <a:t>not knowing the “</a:t>
            </a:r>
            <a:r>
              <a:rPr b="1" lang="en" sz="2400"/>
              <a:t>background</a:t>
            </a:r>
            <a:r>
              <a:rPr lang="en" sz="2400"/>
              <a:t>” of what you’re reading</a:t>
            </a:r>
            <a:endParaRPr sz="2400"/>
          </a:p>
          <a:p>
            <a:pPr indent="-381000" lvl="0" marL="457200" rtl="0" algn="l">
              <a:spcBef>
                <a:spcPts val="0"/>
              </a:spcBef>
              <a:spcAft>
                <a:spcPts val="0"/>
              </a:spcAft>
              <a:buSzPts val="2400"/>
              <a:buAutoNum type="arabicPeriod"/>
            </a:pPr>
            <a:r>
              <a:rPr lang="en" sz="2400"/>
              <a:t>when author uses long, </a:t>
            </a:r>
            <a:r>
              <a:rPr b="1" lang="en" sz="2400"/>
              <a:t>compound</a:t>
            </a:r>
            <a:r>
              <a:rPr lang="en" sz="2400"/>
              <a:t> sentences.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 name="Shape 161"/>
        <p:cNvGrpSpPr/>
        <p:nvPr/>
      </p:nvGrpSpPr>
      <p:grpSpPr>
        <a:xfrm>
          <a:off x="0" y="0"/>
          <a:ext cx="0" cy="0"/>
          <a:chOff x="0" y="0"/>
          <a:chExt cx="0" cy="0"/>
        </a:xfrm>
      </p:grpSpPr>
      <p:sp>
        <p:nvSpPr>
          <p:cNvPr id="162" name="Google Shape;16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pay attention to what you don't have to?</a:t>
            </a:r>
            <a:endParaRPr/>
          </a:p>
        </p:txBody>
      </p:sp>
      <p:sp>
        <p:nvSpPr>
          <p:cNvPr id="163" name="Google Shape;16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music</a:t>
            </a:r>
            <a:endParaRPr/>
          </a:p>
          <a:p>
            <a:pPr indent="-342900" lvl="0" marL="457200" rtl="0" algn="l">
              <a:spcBef>
                <a:spcPts val="0"/>
              </a:spcBef>
              <a:spcAft>
                <a:spcPts val="0"/>
              </a:spcAft>
              <a:buSzPts val="1800"/>
              <a:buChar char="●"/>
            </a:pPr>
            <a:r>
              <a:rPr lang="en"/>
              <a:t>unnecessary words in text</a:t>
            </a:r>
            <a:endParaRPr/>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“schema”?</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“schema” is what you already know about something from your experience.</a:t>
            </a:r>
            <a:endParaRPr sz="3000"/>
          </a:p>
          <a:p>
            <a:pPr indent="-419100" lvl="0" marL="457200" rtl="0" algn="l">
              <a:spcBef>
                <a:spcPts val="0"/>
              </a:spcBef>
              <a:spcAft>
                <a:spcPts val="0"/>
              </a:spcAft>
              <a:buSzPts val="3000"/>
              <a:buChar char="●"/>
            </a:pPr>
            <a:r>
              <a:rPr lang="en" sz="3000"/>
              <a:t>You can’t read without it. When you read, you </a:t>
            </a:r>
            <a:r>
              <a:rPr b="1" lang="en" sz="3000"/>
              <a:t>construct</a:t>
            </a:r>
            <a:r>
              <a:rPr lang="en" sz="3000"/>
              <a:t> meaning by seeing how what you already know about the topic </a:t>
            </a:r>
            <a:r>
              <a:rPr b="1" lang="en" sz="3000"/>
              <a:t>fits</a:t>
            </a:r>
            <a:r>
              <a:rPr lang="en" sz="3000"/>
              <a:t> with what the author has written.</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5034050" y="884400"/>
            <a:ext cx="3891000" cy="26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Can you read this?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Why?</a:t>
            </a:r>
            <a:endParaRPr sz="3000"/>
          </a:p>
        </p:txBody>
      </p:sp>
      <p:pic>
        <p:nvPicPr>
          <p:cNvPr id="73" name="Google Shape;73;p16"/>
          <p:cNvPicPr preferRelativeResize="0"/>
          <p:nvPr/>
        </p:nvPicPr>
        <p:blipFill>
          <a:blip r:embed="rId3">
            <a:alphaModFix/>
          </a:blip>
          <a:stretch>
            <a:fillRect/>
          </a:stretch>
        </p:blipFill>
        <p:spPr>
          <a:xfrm>
            <a:off x="152400" y="1185975"/>
            <a:ext cx="4606175" cy="1404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15925" y="1173800"/>
            <a:ext cx="5523725" cy="168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nvSpPr>
        <p:spPr>
          <a:xfrm>
            <a:off x="5034050" y="884400"/>
            <a:ext cx="3891000" cy="26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Can you read this?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Why?</a:t>
            </a:r>
            <a:endParaRPr sz="3000"/>
          </a:p>
        </p:txBody>
      </p:sp>
      <p:pic>
        <p:nvPicPr>
          <p:cNvPr id="84" name="Google Shape;84;p18"/>
          <p:cNvPicPr preferRelativeResize="0"/>
          <p:nvPr/>
        </p:nvPicPr>
        <p:blipFill>
          <a:blip r:embed="rId3">
            <a:alphaModFix/>
          </a:blip>
          <a:stretch>
            <a:fillRect/>
          </a:stretch>
        </p:blipFill>
        <p:spPr>
          <a:xfrm>
            <a:off x="152400" y="152400"/>
            <a:ext cx="333375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nvSpPr>
        <p:spPr>
          <a:xfrm>
            <a:off x="5034050" y="884400"/>
            <a:ext cx="3891000" cy="31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Can you read this?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What difference did the picture make?</a:t>
            </a:r>
            <a:endParaRPr sz="3000"/>
          </a:p>
        </p:txBody>
      </p:sp>
      <p:pic>
        <p:nvPicPr>
          <p:cNvPr id="90" name="Google Shape;90;p19"/>
          <p:cNvPicPr preferRelativeResize="0"/>
          <p:nvPr/>
        </p:nvPicPr>
        <p:blipFill>
          <a:blip r:embed="rId3">
            <a:alphaModFix/>
          </a:blip>
          <a:stretch>
            <a:fillRect/>
          </a:stretch>
        </p:blipFill>
        <p:spPr>
          <a:xfrm>
            <a:off x="590150" y="346975"/>
            <a:ext cx="3333750" cy="411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152400" y="152400"/>
            <a:ext cx="7254445"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'Back already, Jack?' said his mother; 'I see you haven't got </a:t>
            </a:r>
            <a:r>
              <a:rPr b="1" lang="en">
                <a:solidFill>
                  <a:srgbClr val="FF0000"/>
                </a:solidFill>
              </a:rPr>
              <a:t>???</a:t>
            </a:r>
            <a:r>
              <a:rPr lang="en"/>
              <a:t>, so you've sold her. How much did you get for 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'You'll never guess, mother,' says Jack.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you don't say so. Good boy! Five pounds, ten, fifteen, no, it can't be twenty.'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told you you couldn't guess. What do you say to these </a:t>
            </a:r>
            <a:r>
              <a:rPr b="1" lang="en">
                <a:solidFill>
                  <a:srgbClr val="FF0000"/>
                </a:solidFill>
              </a:rPr>
              <a:t>???</a:t>
            </a:r>
            <a:r>
              <a:rPr lang="en"/>
              <a:t> they're magical, plant them overnight 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says Jack's mother, 'have you been such a fool, such a dolt, such an idiot, as to give away my Milky-white, the best milker in the parish, and prime beef to boot, for a set of paltry </a:t>
            </a:r>
            <a:r>
              <a:rPr b="1" lang="en">
                <a:solidFill>
                  <a:srgbClr val="FF0000"/>
                </a:solidFill>
              </a:rPr>
              <a:t>???</a:t>
            </a:r>
            <a:r>
              <a:rPr lang="en">
                <a:solidFill>
                  <a:schemeClr val="dk1"/>
                </a:solidFill>
              </a:rPr>
              <a:t> </a:t>
            </a:r>
            <a:r>
              <a:rPr lang="en"/>
              <a:t>? Take that! Take that! Take that! And as for your precious beans here they go out of the window. And now off with you to bed. Not a sup shall you drink, and not a bit shall you swallow this very night.'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Jack went upstairs to his little room in the attic, and sad and sorry he was, to be sure, as much for his mother's sake, as for the loss of his supper.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last he dropped off to sleep.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he woke up, the room looked so funny. The sun was shining into part of it, and yet all the rest was quite dark and shady. So Jack jumped up and dressed himself and went to the window. And what do you think he saw? Why, the </a:t>
            </a:r>
            <a:r>
              <a:rPr b="1" lang="en">
                <a:solidFill>
                  <a:srgbClr val="FF0000"/>
                </a:solidFill>
              </a:rPr>
              <a:t>???</a:t>
            </a:r>
            <a:r>
              <a:rPr lang="en"/>
              <a:t> his mother had thrown out of the window into the garden had sprung up into a big </a:t>
            </a:r>
            <a:r>
              <a:rPr b="1" lang="en">
                <a:solidFill>
                  <a:srgbClr val="0000FF"/>
                </a:solidFill>
              </a:rPr>
              <a:t>???</a:t>
            </a:r>
            <a:r>
              <a:rPr lang="en"/>
              <a:t> which went up and up and up till it reached the sky. So the man spoke truth after all.</a:t>
            </a:r>
            <a:endParaRPr/>
          </a:p>
        </p:txBody>
      </p:sp>
      <p:sp>
        <p:nvSpPr>
          <p:cNvPr id="101" name="Google Shape;101;p21"/>
          <p:cNvSpPr txBox="1"/>
          <p:nvPr/>
        </p:nvSpPr>
        <p:spPr>
          <a:xfrm>
            <a:off x="4572000" y="559325"/>
            <a:ext cx="4572000" cy="5472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What does </a:t>
            </a:r>
            <a:r>
              <a:rPr b="1" lang="en">
                <a:solidFill>
                  <a:srgbClr val="FF0000"/>
                </a:solidFill>
              </a:rPr>
              <a:t>??? </a:t>
            </a:r>
            <a:r>
              <a:rPr b="1" lang="en"/>
              <a:t>mean? What does</a:t>
            </a:r>
            <a:r>
              <a:rPr b="1" lang="en">
                <a:solidFill>
                  <a:srgbClr val="FF0000"/>
                </a:solidFill>
              </a:rPr>
              <a:t> </a:t>
            </a:r>
            <a:r>
              <a:rPr b="1" lang="en">
                <a:solidFill>
                  <a:srgbClr val="0000FF"/>
                </a:solidFill>
              </a:rPr>
              <a:t>???</a:t>
            </a:r>
            <a:r>
              <a:rPr b="1" lang="en">
                <a:solidFill>
                  <a:srgbClr val="FF0000"/>
                </a:solidFill>
              </a:rPr>
              <a:t> </a:t>
            </a:r>
            <a:r>
              <a:rPr b="1" lang="en"/>
              <a:t>mean? How do you know?</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