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162474b79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162474b79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162474b79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162474b79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162474b79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162474b79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62474b79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162474b79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f6d3bc260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f6d3bc260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6d3bc260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6d3bc260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f6d3bc260b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f6d3bc260b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f703ae3b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f703ae3b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f703ae3bf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f703ae3bf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f703ae3bf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f703ae3bf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f6d3bc260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f6d3bc260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f703ae3bf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f703ae3bf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f6d3bc260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f6d3bc260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f6d3bc260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f6d3bc260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f6d3bc260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f6d3bc260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f6d3bc260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f6d3bc260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6d3bc26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6d3bc26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6d3bc260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6d3bc260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6d3bc260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f6d3bc260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f6d3bc260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f6d3bc260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f6d3bc260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f6d3bc260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6d3bc260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f6d3bc260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162474b7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162474b7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Intro to the Regents Short Essay</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US  History 11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Reliability</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Things are not reliable because of what they say or show.</a:t>
            </a:r>
            <a:endParaRPr/>
          </a:p>
          <a:p>
            <a:pPr indent="-342900" lvl="0" marL="457200" rtl="0" algn="l">
              <a:spcBef>
                <a:spcPts val="0"/>
              </a:spcBef>
              <a:spcAft>
                <a:spcPts val="0"/>
              </a:spcAft>
              <a:buSzPts val="1800"/>
              <a:buChar char="●"/>
            </a:pPr>
            <a:r>
              <a:rPr lang="en"/>
              <a:t> Just assess reliability of document 2. </a:t>
            </a:r>
            <a:endParaRPr/>
          </a:p>
          <a:p>
            <a:pPr indent="-342900" lvl="0" marL="457200" rtl="0" algn="l">
              <a:spcBef>
                <a:spcPts val="0"/>
              </a:spcBef>
              <a:spcAft>
                <a:spcPts val="0"/>
              </a:spcAft>
              <a:buSzPts val="1800"/>
              <a:buChar char="●"/>
            </a:pPr>
            <a:r>
              <a:rPr lang="en"/>
              <a:t>Old does not mean unreliable.</a:t>
            </a:r>
            <a:endParaRPr/>
          </a:p>
          <a:p>
            <a:pPr indent="-342900" lvl="0" marL="457200" rtl="0" algn="l">
              <a:spcBef>
                <a:spcPts val="0"/>
              </a:spcBef>
              <a:spcAft>
                <a:spcPts val="0"/>
              </a:spcAft>
              <a:buSzPts val="1800"/>
              <a:buChar char="●"/>
            </a:pPr>
            <a:r>
              <a:rPr lang="en"/>
              <a:t>"Could have faked" is not an analysis.</a:t>
            </a:r>
            <a:endParaRPr/>
          </a:p>
          <a:p>
            <a:pPr indent="0" lvl="0" marL="45720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10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10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10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1000"/>
                                        <p:tgtEl>
                                          <p:spTgt spid="1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animEffect filter="fade" transition="in">
                                      <p:cBhvr>
                                        <p:cTn dur="1000"/>
                                        <p:tgtEl>
                                          <p:spTgt spid="11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Reliability: audience</a:t>
            </a:r>
            <a:endParaRPr/>
          </a:p>
        </p:txBody>
      </p:sp>
      <p:sp>
        <p:nvSpPr>
          <p:cNvPr id="124" name="Google Shape;124;p23"/>
          <p:cNvSpPr txBox="1"/>
          <p:nvPr>
            <p:ph idx="1" type="body"/>
          </p:nvPr>
        </p:nvSpPr>
        <p:spPr>
          <a:xfrm>
            <a:off x="311700" y="1152475"/>
            <a:ext cx="3950400" cy="3416400"/>
          </a:xfrm>
          <a:prstGeom prst="rect">
            <a:avLst/>
          </a:prstGeom>
          <a:solidFill>
            <a:srgbClr val="D9EAD3"/>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u="sng"/>
              <a:t>Strengthens Reliability</a:t>
            </a:r>
            <a:endParaRPr b="1" u="sng"/>
          </a:p>
          <a:p>
            <a:pPr indent="0" lvl="0" marL="0" rtl="0" algn="l">
              <a:spcBef>
                <a:spcPts val="1200"/>
              </a:spcBef>
              <a:spcAft>
                <a:spcPts val="0"/>
              </a:spcAft>
              <a:buNone/>
            </a:pPr>
            <a:r>
              <a:rPr lang="en"/>
              <a:t>The writer is not likely to have a motivation to change or shade the truth of what they report because of who the intended audience is. </a:t>
            </a:r>
            <a:endParaRPr/>
          </a:p>
          <a:p>
            <a:pPr indent="0" lvl="0" marL="0" rtl="0" algn="l">
              <a:spcBef>
                <a:spcPts val="1200"/>
              </a:spcBef>
              <a:spcAft>
                <a:spcPts val="1200"/>
              </a:spcAft>
              <a:buNone/>
            </a:pPr>
            <a:r>
              <a:rPr lang="en"/>
              <a:t>Would the author care at all what the reader thinks of what they're saying?</a:t>
            </a:r>
            <a:endParaRPr/>
          </a:p>
        </p:txBody>
      </p:sp>
      <p:sp>
        <p:nvSpPr>
          <p:cNvPr id="125" name="Google Shape;125;p23"/>
          <p:cNvSpPr txBox="1"/>
          <p:nvPr>
            <p:ph idx="1" type="body"/>
          </p:nvPr>
        </p:nvSpPr>
        <p:spPr>
          <a:xfrm>
            <a:off x="4513025" y="1152475"/>
            <a:ext cx="3950400" cy="3416400"/>
          </a:xfrm>
          <a:prstGeom prst="rect">
            <a:avLst/>
          </a:prstGeom>
          <a:solidFill>
            <a:srgbClr val="F4CCCC"/>
          </a:solidFill>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u="sng"/>
              <a:t>Weakens Reliability</a:t>
            </a:r>
            <a:endParaRPr b="1" u="sng"/>
          </a:p>
          <a:p>
            <a:pPr indent="0" lvl="0" marL="0" rtl="0" algn="l">
              <a:spcBef>
                <a:spcPts val="1200"/>
              </a:spcBef>
              <a:spcAft>
                <a:spcPts val="1200"/>
              </a:spcAft>
              <a:buNone/>
            </a:pPr>
            <a:r>
              <a:rPr lang="en"/>
              <a:t>The writer may have a reason to shade the truth of what they report because of who the intended audience is. Is it a supervisor? Is it a rowdy crowd he's trying to anger?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Reliability: purpose</a:t>
            </a:r>
            <a:endParaRPr/>
          </a:p>
        </p:txBody>
      </p:sp>
      <p:sp>
        <p:nvSpPr>
          <p:cNvPr id="131" name="Google Shape;131;p24"/>
          <p:cNvSpPr txBox="1"/>
          <p:nvPr>
            <p:ph idx="1" type="body"/>
          </p:nvPr>
        </p:nvSpPr>
        <p:spPr>
          <a:xfrm>
            <a:off x="311700" y="1152475"/>
            <a:ext cx="3950400" cy="3416400"/>
          </a:xfrm>
          <a:prstGeom prst="rect">
            <a:avLst/>
          </a:prstGeom>
          <a:solidFill>
            <a:srgbClr val="D9EAD3"/>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u="sng"/>
              <a:t>Strengthens Reliability</a:t>
            </a:r>
            <a:endParaRPr b="1" u="sng"/>
          </a:p>
          <a:p>
            <a:pPr indent="0" lvl="0" marL="0" rtl="0" algn="l">
              <a:spcBef>
                <a:spcPts val="1200"/>
              </a:spcBef>
              <a:spcAft>
                <a:spcPts val="0"/>
              </a:spcAft>
              <a:buNone/>
            </a:pPr>
            <a:r>
              <a:rPr lang="en"/>
              <a:t>The reason the writer is creating the document is to objectively report what is going on. </a:t>
            </a:r>
            <a:endParaRPr/>
          </a:p>
          <a:p>
            <a:pPr indent="0" lvl="0" marL="0" rtl="0" algn="l">
              <a:spcBef>
                <a:spcPts val="1200"/>
              </a:spcBef>
              <a:spcAft>
                <a:spcPts val="1200"/>
              </a:spcAft>
              <a:buNone/>
            </a:pPr>
            <a:r>
              <a:t/>
            </a:r>
            <a:endParaRPr/>
          </a:p>
        </p:txBody>
      </p:sp>
      <p:sp>
        <p:nvSpPr>
          <p:cNvPr id="132" name="Google Shape;132;p24"/>
          <p:cNvSpPr txBox="1"/>
          <p:nvPr>
            <p:ph idx="1" type="body"/>
          </p:nvPr>
        </p:nvSpPr>
        <p:spPr>
          <a:xfrm>
            <a:off x="4513025" y="1152475"/>
            <a:ext cx="3950400" cy="3416400"/>
          </a:xfrm>
          <a:prstGeom prst="rect">
            <a:avLst/>
          </a:prstGeom>
          <a:solidFill>
            <a:srgbClr val="F4CCCC"/>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u="sng"/>
              <a:t>Weakens Reliability</a:t>
            </a:r>
            <a:endParaRPr b="1" u="sng"/>
          </a:p>
          <a:p>
            <a:pPr indent="0" lvl="0" marL="0" rtl="0" algn="l">
              <a:spcBef>
                <a:spcPts val="1200"/>
              </a:spcBef>
              <a:spcAft>
                <a:spcPts val="1200"/>
              </a:spcAft>
              <a:buNone/>
            </a:pPr>
            <a:r>
              <a:rPr lang="en"/>
              <a:t>The reason the writer is creating the document is to persuade or convince to reader.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Reliability: point of view</a:t>
            </a:r>
            <a:endParaRPr/>
          </a:p>
        </p:txBody>
      </p:sp>
      <p:sp>
        <p:nvSpPr>
          <p:cNvPr id="138" name="Google Shape;138;p25"/>
          <p:cNvSpPr txBox="1"/>
          <p:nvPr>
            <p:ph idx="1" type="body"/>
          </p:nvPr>
        </p:nvSpPr>
        <p:spPr>
          <a:xfrm>
            <a:off x="311700" y="1152475"/>
            <a:ext cx="3950400" cy="3416400"/>
          </a:xfrm>
          <a:prstGeom prst="rect">
            <a:avLst/>
          </a:prstGeom>
          <a:solidFill>
            <a:srgbClr val="D9EAD3"/>
          </a:solidFill>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u="sng"/>
              <a:t>Strengthens Reliability</a:t>
            </a:r>
            <a:endParaRPr b="1" u="sng"/>
          </a:p>
          <a:p>
            <a:pPr indent="0" lvl="0" marL="0" rtl="0" algn="l">
              <a:spcBef>
                <a:spcPts val="1200"/>
              </a:spcBef>
              <a:spcAft>
                <a:spcPts val="0"/>
              </a:spcAft>
              <a:buNone/>
            </a:pPr>
            <a:r>
              <a:rPr lang="en"/>
              <a:t>The writer is reporting out in an unbiased / objective way something they have personally witnessed or experienced.</a:t>
            </a:r>
            <a:endParaRPr/>
          </a:p>
          <a:p>
            <a:pPr indent="0" lvl="0" marL="0" rtl="0" algn="l">
              <a:spcBef>
                <a:spcPts val="1200"/>
              </a:spcBef>
              <a:spcAft>
                <a:spcPts val="0"/>
              </a:spcAft>
              <a:buNone/>
            </a:pPr>
            <a:r>
              <a:rPr lang="en"/>
              <a:t>OR … if your purpose is to show what one side thinks, a biased account strengthens reliability</a:t>
            </a:r>
            <a:endParaRPr/>
          </a:p>
          <a:p>
            <a:pPr indent="0" lvl="0" marL="0" rtl="0" algn="l">
              <a:spcBef>
                <a:spcPts val="1200"/>
              </a:spcBef>
              <a:spcAft>
                <a:spcPts val="1200"/>
              </a:spcAft>
              <a:buNone/>
            </a:pPr>
            <a:r>
              <a:t/>
            </a:r>
            <a:endParaRPr/>
          </a:p>
        </p:txBody>
      </p:sp>
      <p:sp>
        <p:nvSpPr>
          <p:cNvPr id="139" name="Google Shape;139;p25"/>
          <p:cNvSpPr txBox="1"/>
          <p:nvPr>
            <p:ph idx="1" type="body"/>
          </p:nvPr>
        </p:nvSpPr>
        <p:spPr>
          <a:xfrm>
            <a:off x="4513025" y="1152475"/>
            <a:ext cx="3950400" cy="3416400"/>
          </a:xfrm>
          <a:prstGeom prst="rect">
            <a:avLst/>
          </a:prstGeom>
          <a:solidFill>
            <a:srgbClr val="F4CCCC"/>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u="sng"/>
              <a:t>Weakens Reliability</a:t>
            </a:r>
            <a:endParaRPr b="1" u="sng"/>
          </a:p>
          <a:p>
            <a:pPr indent="0" lvl="0" marL="0" rtl="0" algn="l">
              <a:spcBef>
                <a:spcPts val="1200"/>
              </a:spcBef>
              <a:spcAft>
                <a:spcPts val="1200"/>
              </a:spcAft>
              <a:buNone/>
            </a:pPr>
            <a:r>
              <a:rPr lang="en"/>
              <a:t>The writer is reporting in a way that shows some kind of inner prejudice on their part. The document contents is slanted in one direction, either unbalanced (giving one side) or "straw man" (misrepresenting the opposing side)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Let's Practice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Set 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Two Document Sets</a:t>
            </a:r>
            <a:endParaRPr/>
          </a:p>
        </p:txBody>
      </p:sp>
      <p:sp>
        <p:nvSpPr>
          <p:cNvPr id="155" name="Google Shape;155;p28"/>
          <p:cNvSpPr txBox="1"/>
          <p:nvPr>
            <p:ph idx="1" type="body"/>
          </p:nvPr>
        </p:nvSpPr>
        <p:spPr>
          <a:xfrm>
            <a:off x="311700" y="1152475"/>
            <a:ext cx="39999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u="sng">
                <a:solidFill>
                  <a:srgbClr val="CCCCCC"/>
                </a:solidFill>
              </a:rPr>
              <a:t>Set 1</a:t>
            </a:r>
            <a:endParaRPr b="1" u="sng">
              <a:solidFill>
                <a:srgbClr val="CCCCCC"/>
              </a:solidFill>
            </a:endParaRPr>
          </a:p>
          <a:p>
            <a:pPr indent="0" lvl="0" marL="0" rtl="0" algn="l">
              <a:spcBef>
                <a:spcPts val="1200"/>
              </a:spcBef>
              <a:spcAft>
                <a:spcPts val="0"/>
              </a:spcAft>
              <a:buNone/>
            </a:pPr>
            <a:r>
              <a:rPr lang="en">
                <a:solidFill>
                  <a:srgbClr val="CCCCCC"/>
                </a:solidFill>
              </a:rPr>
              <a:t>Describe the historical context </a:t>
            </a:r>
            <a:endParaRPr>
              <a:solidFill>
                <a:srgbClr val="CCCCCC"/>
              </a:solidFill>
            </a:endParaRPr>
          </a:p>
          <a:p>
            <a:pPr indent="0" lvl="0" marL="0" rtl="0" algn="l">
              <a:spcBef>
                <a:spcPts val="1200"/>
              </a:spcBef>
              <a:spcAft>
                <a:spcPts val="0"/>
              </a:spcAft>
              <a:buNone/>
            </a:pPr>
            <a:r>
              <a:rPr lang="en">
                <a:solidFill>
                  <a:srgbClr val="CCCCCC"/>
                </a:solidFill>
              </a:rPr>
              <a:t>Identify and explain the relationship between the events and/or ideas found in these documents </a:t>
            </a:r>
            <a:endParaRPr>
              <a:solidFill>
                <a:srgbClr val="CCCCCC"/>
              </a:solidFill>
            </a:endParaRPr>
          </a:p>
          <a:p>
            <a:pPr indent="-317500" lvl="0" marL="457200" rtl="0" algn="l">
              <a:spcBef>
                <a:spcPts val="1200"/>
              </a:spcBef>
              <a:spcAft>
                <a:spcPts val="0"/>
              </a:spcAft>
              <a:buClr>
                <a:srgbClr val="CCCCCC"/>
              </a:buClr>
              <a:buSzPts val="1400"/>
              <a:buChar char="●"/>
            </a:pPr>
            <a:r>
              <a:rPr lang="en">
                <a:solidFill>
                  <a:srgbClr val="CCCCCC"/>
                </a:solidFill>
              </a:rPr>
              <a:t>Cause and Effect, </a:t>
            </a:r>
            <a:r>
              <a:rPr b="1" lang="en" u="sng">
                <a:solidFill>
                  <a:srgbClr val="CCCCCC"/>
                </a:solidFill>
              </a:rPr>
              <a:t>or </a:t>
            </a:r>
            <a:endParaRPr b="1" u="sng">
              <a:solidFill>
                <a:srgbClr val="CCCCCC"/>
              </a:solidFill>
            </a:endParaRPr>
          </a:p>
          <a:p>
            <a:pPr indent="-317500" lvl="0" marL="457200" rtl="0" algn="l">
              <a:spcBef>
                <a:spcPts val="0"/>
              </a:spcBef>
              <a:spcAft>
                <a:spcPts val="0"/>
              </a:spcAft>
              <a:buClr>
                <a:srgbClr val="CCCCCC"/>
              </a:buClr>
              <a:buSzPts val="1400"/>
              <a:buChar char="●"/>
            </a:pPr>
            <a:r>
              <a:rPr lang="en">
                <a:solidFill>
                  <a:srgbClr val="CCCCCC"/>
                </a:solidFill>
              </a:rPr>
              <a:t>Similarity/Difference, </a:t>
            </a:r>
            <a:r>
              <a:rPr b="1" lang="en" u="sng">
                <a:solidFill>
                  <a:srgbClr val="CCCCCC"/>
                </a:solidFill>
              </a:rPr>
              <a:t>or </a:t>
            </a:r>
            <a:endParaRPr b="1" u="sng">
              <a:solidFill>
                <a:srgbClr val="CCCCCC"/>
              </a:solidFill>
            </a:endParaRPr>
          </a:p>
          <a:p>
            <a:pPr indent="-317500" lvl="0" marL="457200" rtl="0" algn="l">
              <a:spcBef>
                <a:spcPts val="0"/>
              </a:spcBef>
              <a:spcAft>
                <a:spcPts val="0"/>
              </a:spcAft>
              <a:buClr>
                <a:srgbClr val="CCCCCC"/>
              </a:buClr>
              <a:buSzPts val="1400"/>
              <a:buChar char="●"/>
            </a:pPr>
            <a:r>
              <a:rPr lang="en">
                <a:solidFill>
                  <a:srgbClr val="CCCCCC"/>
                </a:solidFill>
              </a:rPr>
              <a:t>Turning Point</a:t>
            </a:r>
            <a:endParaRPr>
              <a:solidFill>
                <a:srgbClr val="CCCCCC"/>
              </a:solidFill>
            </a:endParaRPr>
          </a:p>
          <a:p>
            <a:pPr indent="0" lvl="0" marL="0" rtl="0" algn="l">
              <a:spcBef>
                <a:spcPts val="1200"/>
              </a:spcBef>
              <a:spcAft>
                <a:spcPts val="1200"/>
              </a:spcAft>
              <a:buNone/>
            </a:pPr>
            <a:r>
              <a:t/>
            </a:r>
            <a:endParaRPr>
              <a:solidFill>
                <a:srgbClr val="CCCCCC"/>
              </a:solidFill>
            </a:endParaRPr>
          </a:p>
        </p:txBody>
      </p:sp>
      <p:sp>
        <p:nvSpPr>
          <p:cNvPr id="156" name="Google Shape;156;p28"/>
          <p:cNvSpPr txBox="1"/>
          <p:nvPr>
            <p:ph idx="2" type="body"/>
          </p:nvPr>
        </p:nvSpPr>
        <p:spPr>
          <a:xfrm>
            <a:off x="4832400" y="1152475"/>
            <a:ext cx="3999900" cy="3416400"/>
          </a:xfrm>
          <a:prstGeom prst="rect">
            <a:avLst/>
          </a:prstGeom>
          <a:solidFill>
            <a:srgbClr val="FFF2CC"/>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u="sng">
                <a:solidFill>
                  <a:schemeClr val="dk1"/>
                </a:solidFill>
              </a:rPr>
              <a:t>Set 2</a:t>
            </a:r>
            <a:endParaRPr b="1" u="sng">
              <a:solidFill>
                <a:schemeClr val="dk1"/>
              </a:solidFill>
            </a:endParaRPr>
          </a:p>
          <a:p>
            <a:pPr indent="0" lvl="0" marL="0" rtl="0" algn="l">
              <a:spcBef>
                <a:spcPts val="1200"/>
              </a:spcBef>
              <a:spcAft>
                <a:spcPts val="0"/>
              </a:spcAft>
              <a:buNone/>
            </a:pPr>
            <a:r>
              <a:rPr lang="en">
                <a:solidFill>
                  <a:schemeClr val="dk1"/>
                </a:solidFill>
              </a:rPr>
              <a:t>Describe the historical context </a:t>
            </a:r>
            <a:endParaRPr>
              <a:solidFill>
                <a:schemeClr val="dk1"/>
              </a:solidFill>
            </a:endParaRPr>
          </a:p>
          <a:p>
            <a:pPr indent="0" lvl="0" marL="0" rtl="0" algn="l">
              <a:spcBef>
                <a:spcPts val="1200"/>
              </a:spcBef>
              <a:spcAft>
                <a:spcPts val="0"/>
              </a:spcAft>
              <a:buNone/>
            </a:pPr>
            <a:r>
              <a:rPr lang="en">
                <a:solidFill>
                  <a:schemeClr val="dk1"/>
                </a:solidFill>
              </a:rPr>
              <a:t>Analyze Document 2 and explain how </a:t>
            </a:r>
            <a:endParaRPr>
              <a:solidFill>
                <a:schemeClr val="dk1"/>
              </a:solidFill>
            </a:endParaRPr>
          </a:p>
          <a:p>
            <a:pPr indent="-317500" lvl="0" marL="457200" rtl="0" algn="l">
              <a:spcBef>
                <a:spcPts val="1200"/>
              </a:spcBef>
              <a:spcAft>
                <a:spcPts val="0"/>
              </a:spcAft>
              <a:buClr>
                <a:schemeClr val="dk1"/>
              </a:buClr>
              <a:buSzPts val="1400"/>
              <a:buChar char="●"/>
            </a:pPr>
            <a:r>
              <a:rPr lang="en">
                <a:solidFill>
                  <a:schemeClr val="dk1"/>
                </a:solidFill>
              </a:rPr>
              <a:t>audience, </a:t>
            </a:r>
            <a:r>
              <a:rPr b="1" lang="en" u="sng">
                <a:solidFill>
                  <a:schemeClr val="dk1"/>
                </a:solidFill>
              </a:rPr>
              <a:t>or</a:t>
            </a:r>
            <a:r>
              <a:rPr lang="en">
                <a:solidFill>
                  <a:schemeClr val="dk1"/>
                </a:solidFill>
              </a:rPr>
              <a:t>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purpose, </a:t>
            </a:r>
            <a:r>
              <a:rPr b="1" lang="en" u="sng">
                <a:solidFill>
                  <a:schemeClr val="dk1"/>
                </a:solidFill>
              </a:rPr>
              <a:t>or</a:t>
            </a:r>
            <a:r>
              <a:rPr lang="en">
                <a:solidFill>
                  <a:schemeClr val="dk1"/>
                </a:solidFill>
              </a:rPr>
              <a:t>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bias, </a:t>
            </a:r>
            <a:r>
              <a:rPr b="1" lang="en" u="sng">
                <a:solidFill>
                  <a:schemeClr val="dk1"/>
                </a:solidFill>
              </a:rPr>
              <a:t>or</a:t>
            </a:r>
            <a:r>
              <a:rPr lang="en">
                <a:solidFill>
                  <a:schemeClr val="dk1"/>
                </a:solidFill>
              </a:rPr>
              <a:t>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point of view </a:t>
            </a:r>
            <a:endParaRPr>
              <a:solidFill>
                <a:schemeClr val="dk1"/>
              </a:solidFill>
            </a:endParaRPr>
          </a:p>
          <a:p>
            <a:pPr indent="0" lvl="0" marL="0" rtl="0" algn="l">
              <a:spcBef>
                <a:spcPts val="1200"/>
              </a:spcBef>
              <a:spcAft>
                <a:spcPts val="0"/>
              </a:spcAft>
              <a:buNone/>
            </a:pPr>
            <a:r>
              <a:rPr lang="en">
                <a:solidFill>
                  <a:schemeClr val="dk1"/>
                </a:solidFill>
              </a:rPr>
              <a:t>affects this document’s use as a reliable source of evidence</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Reliability Review</a:t>
            </a:r>
            <a:endParaRPr/>
          </a:p>
        </p:txBody>
      </p:sp>
      <p:pic>
        <p:nvPicPr>
          <p:cNvPr id="162" name="Google Shape;162;p29"/>
          <p:cNvPicPr preferRelativeResize="0"/>
          <p:nvPr/>
        </p:nvPicPr>
        <p:blipFill>
          <a:blip r:embed="rId3">
            <a:alphaModFix/>
          </a:blip>
          <a:stretch>
            <a:fillRect/>
          </a:stretch>
        </p:blipFill>
        <p:spPr>
          <a:xfrm>
            <a:off x="902500" y="1211350"/>
            <a:ext cx="7572375" cy="828675"/>
          </a:xfrm>
          <a:prstGeom prst="rect">
            <a:avLst/>
          </a:prstGeom>
          <a:noFill/>
          <a:ln>
            <a:noFill/>
          </a:ln>
        </p:spPr>
      </p:pic>
      <p:pic>
        <p:nvPicPr>
          <p:cNvPr id="163" name="Google Shape;163;p29"/>
          <p:cNvPicPr preferRelativeResize="0"/>
          <p:nvPr/>
        </p:nvPicPr>
        <p:blipFill>
          <a:blip r:embed="rId4">
            <a:alphaModFix/>
          </a:blip>
          <a:stretch>
            <a:fillRect/>
          </a:stretch>
        </p:blipFill>
        <p:spPr>
          <a:xfrm>
            <a:off x="238125" y="2381425"/>
            <a:ext cx="8667750" cy="1847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30"/>
          <p:cNvPicPr preferRelativeResize="0"/>
          <p:nvPr/>
        </p:nvPicPr>
        <p:blipFill>
          <a:blip r:embed="rId3">
            <a:alphaModFix/>
          </a:blip>
          <a:stretch>
            <a:fillRect/>
          </a:stretch>
        </p:blipFill>
        <p:spPr>
          <a:xfrm>
            <a:off x="233350" y="1565975"/>
            <a:ext cx="8677275" cy="1676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1"/>
          <p:cNvPicPr preferRelativeResize="0"/>
          <p:nvPr/>
        </p:nvPicPr>
        <p:blipFill>
          <a:blip r:embed="rId3">
            <a:alphaModFix/>
          </a:blip>
          <a:stretch>
            <a:fillRect/>
          </a:stretch>
        </p:blipFill>
        <p:spPr>
          <a:xfrm>
            <a:off x="152400" y="152400"/>
            <a:ext cx="8677275" cy="4248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52400" y="152400"/>
            <a:ext cx="4069810" cy="4838699"/>
          </a:xfrm>
          <a:prstGeom prst="rect">
            <a:avLst/>
          </a:prstGeom>
          <a:noFill/>
          <a:ln>
            <a:noFill/>
          </a:ln>
        </p:spPr>
      </p:pic>
      <p:sp>
        <p:nvSpPr>
          <p:cNvPr id="61" name="Google Shape;61;p14"/>
          <p:cNvSpPr/>
          <p:nvPr/>
        </p:nvSpPr>
        <p:spPr>
          <a:xfrm>
            <a:off x="4234275" y="1234100"/>
            <a:ext cx="1767000" cy="12234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14</a:t>
            </a:r>
            <a:r>
              <a:rPr b="1" lang="en"/>
              <a:t>% of Credit</a:t>
            </a:r>
            <a:endParaRPr b="1"/>
          </a:p>
        </p:txBody>
      </p:sp>
      <p:sp>
        <p:nvSpPr>
          <p:cNvPr id="62" name="Google Shape;62;p14"/>
          <p:cNvSpPr/>
          <p:nvPr/>
        </p:nvSpPr>
        <p:spPr>
          <a:xfrm>
            <a:off x="2832175" y="3373050"/>
            <a:ext cx="1237500" cy="858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weighted by a factor of 3</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11 x 3 = 33</a:t>
            </a:r>
            <a:endParaRPr/>
          </a:p>
        </p:txBody>
      </p:sp>
      <p:sp>
        <p:nvSpPr>
          <p:cNvPr id="63" name="Google Shape;63;p14"/>
          <p:cNvSpPr/>
          <p:nvPr/>
        </p:nvSpPr>
        <p:spPr>
          <a:xfrm>
            <a:off x="4234275" y="2571750"/>
            <a:ext cx="1767000" cy="238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46</a:t>
            </a:r>
            <a:r>
              <a:rPr b="1" lang="en"/>
              <a:t>% of Credit</a:t>
            </a:r>
            <a:endParaRPr b="1"/>
          </a:p>
        </p:txBody>
      </p:sp>
      <p:sp>
        <p:nvSpPr>
          <p:cNvPr id="64" name="Google Shape;64;p14"/>
          <p:cNvSpPr txBox="1"/>
          <p:nvPr/>
        </p:nvSpPr>
        <p:spPr>
          <a:xfrm>
            <a:off x="6087100" y="1445600"/>
            <a:ext cx="2697000" cy="8004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800"/>
              <a:t> "Each short essay will be worth 5 points and will be scored using a 5-point rubric. The score on each of the short essays will not be weighted and will represent a total of 10 raw-score points on the exam."</a:t>
            </a:r>
            <a:endParaRPr sz="800"/>
          </a:p>
          <a:p>
            <a:pPr indent="0" lvl="0" marL="0" rtl="0" algn="l">
              <a:spcBef>
                <a:spcPts val="0"/>
              </a:spcBef>
              <a:spcAft>
                <a:spcPts val="0"/>
              </a:spcAft>
              <a:buNone/>
            </a:pPr>
            <a:r>
              <a:t/>
            </a:r>
            <a:endParaRPr sz="800"/>
          </a:p>
        </p:txBody>
      </p:sp>
      <p:sp>
        <p:nvSpPr>
          <p:cNvPr id="65" name="Google Shape;65;p14"/>
          <p:cNvSpPr/>
          <p:nvPr/>
        </p:nvSpPr>
        <p:spPr>
          <a:xfrm>
            <a:off x="4222200" y="604575"/>
            <a:ext cx="1767000" cy="50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39% of Credit</a:t>
            </a:r>
            <a:endParaRPr b="1"/>
          </a:p>
        </p:txBody>
      </p:sp>
      <p:sp>
        <p:nvSpPr>
          <p:cNvPr id="66" name="Google Shape;66;p14"/>
          <p:cNvSpPr/>
          <p:nvPr/>
        </p:nvSpPr>
        <p:spPr>
          <a:xfrm>
            <a:off x="6048575" y="604575"/>
            <a:ext cx="1767000" cy="50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avg. credit = 27 *</a:t>
            </a:r>
            <a:endParaRPr sz="1100"/>
          </a:p>
        </p:txBody>
      </p:sp>
      <p:sp>
        <p:nvSpPr>
          <p:cNvPr id="67" name="Google Shape;67;p14"/>
          <p:cNvSpPr/>
          <p:nvPr/>
        </p:nvSpPr>
        <p:spPr>
          <a:xfrm>
            <a:off x="7288350" y="4488300"/>
            <a:ext cx="1767000" cy="50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 </a:t>
            </a:r>
            <a:r>
              <a:rPr lang="en" sz="800"/>
              <a:t>2019 SBMC questions Global 10 regents, the only one administered so far...</a:t>
            </a:r>
            <a:endParaRPr sz="800"/>
          </a:p>
        </p:txBody>
      </p:sp>
      <p:sp>
        <p:nvSpPr>
          <p:cNvPr id="68" name="Google Shape;68;p14"/>
          <p:cNvSpPr/>
          <p:nvPr/>
        </p:nvSpPr>
        <p:spPr>
          <a:xfrm>
            <a:off x="6048575" y="2584225"/>
            <a:ext cx="2697000" cy="19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Typical Essay Score: 2-3 / 5</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2"/>
          <p:cNvPicPr preferRelativeResize="0"/>
          <p:nvPr/>
        </p:nvPicPr>
        <p:blipFill>
          <a:blip r:embed="rId3">
            <a:alphaModFix/>
          </a:blip>
          <a:stretch>
            <a:fillRect/>
          </a:stretch>
        </p:blipFill>
        <p:spPr>
          <a:xfrm>
            <a:off x="176213" y="1042600"/>
            <a:ext cx="8791575" cy="2857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type="title"/>
          </p:nvPr>
        </p:nvSpPr>
        <p:spPr>
          <a:xfrm>
            <a:off x="311700" y="445025"/>
            <a:ext cx="2792400" cy="264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Sample Set 2 Level 3 paper</a:t>
            </a:r>
            <a:endParaRPr/>
          </a:p>
        </p:txBody>
      </p:sp>
      <p:pic>
        <p:nvPicPr>
          <p:cNvPr id="184" name="Google Shape;184;p33"/>
          <p:cNvPicPr preferRelativeResize="0"/>
          <p:nvPr/>
        </p:nvPicPr>
        <p:blipFill>
          <a:blip r:embed="rId3">
            <a:alphaModFix/>
          </a:blip>
          <a:stretch>
            <a:fillRect/>
          </a:stretch>
        </p:blipFill>
        <p:spPr>
          <a:xfrm>
            <a:off x="3674266" y="0"/>
            <a:ext cx="5469733" cy="5143500"/>
          </a:xfrm>
          <a:prstGeom prst="rect">
            <a:avLst/>
          </a:prstGeom>
          <a:noFill/>
          <a:ln>
            <a:noFill/>
          </a:ln>
        </p:spPr>
      </p:pic>
      <p:sp>
        <p:nvSpPr>
          <p:cNvPr id="185" name="Google Shape;185;p33"/>
          <p:cNvSpPr txBox="1"/>
          <p:nvPr/>
        </p:nvSpPr>
        <p:spPr>
          <a:xfrm>
            <a:off x="923200" y="2926200"/>
            <a:ext cx="791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250 words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4"/>
          <p:cNvPicPr preferRelativeResize="0"/>
          <p:nvPr/>
        </p:nvPicPr>
        <p:blipFill>
          <a:blip r:embed="rId3">
            <a:alphaModFix amt="30000"/>
          </a:blip>
          <a:stretch>
            <a:fillRect/>
          </a:stretch>
        </p:blipFill>
        <p:spPr>
          <a:xfrm>
            <a:off x="3674266" y="0"/>
            <a:ext cx="5469733" cy="5143500"/>
          </a:xfrm>
          <a:prstGeom prst="rect">
            <a:avLst/>
          </a:prstGeom>
          <a:noFill/>
          <a:ln>
            <a:noFill/>
          </a:ln>
        </p:spPr>
      </p:pic>
      <p:sp>
        <p:nvSpPr>
          <p:cNvPr id="191" name="Google Shape;191;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Set 2 Level 5 paper</a:t>
            </a:r>
            <a:endParaRPr/>
          </a:p>
        </p:txBody>
      </p:sp>
      <p:pic>
        <p:nvPicPr>
          <p:cNvPr id="192" name="Google Shape;192;p34"/>
          <p:cNvPicPr preferRelativeResize="0"/>
          <p:nvPr/>
        </p:nvPicPr>
        <p:blipFill>
          <a:blip r:embed="rId4">
            <a:alphaModFix/>
          </a:blip>
          <a:stretch>
            <a:fillRect/>
          </a:stretch>
        </p:blipFill>
        <p:spPr>
          <a:xfrm>
            <a:off x="152400" y="1170125"/>
            <a:ext cx="7343775" cy="2076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311700" y="445025"/>
            <a:ext cx="2692200" cy="314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Sample Set 2 Level 5 paper</a:t>
            </a:r>
            <a:endParaRPr/>
          </a:p>
        </p:txBody>
      </p:sp>
      <p:pic>
        <p:nvPicPr>
          <p:cNvPr id="198" name="Google Shape;198;p35"/>
          <p:cNvPicPr preferRelativeResize="0"/>
          <p:nvPr/>
        </p:nvPicPr>
        <p:blipFill>
          <a:blip r:embed="rId3">
            <a:alphaModFix/>
          </a:blip>
          <a:stretch>
            <a:fillRect/>
          </a:stretch>
        </p:blipFill>
        <p:spPr>
          <a:xfrm>
            <a:off x="3110225" y="54150"/>
            <a:ext cx="5985049" cy="4978574"/>
          </a:xfrm>
          <a:prstGeom prst="rect">
            <a:avLst/>
          </a:prstGeom>
          <a:noFill/>
          <a:ln>
            <a:noFill/>
          </a:ln>
        </p:spPr>
      </p:pic>
      <p:sp>
        <p:nvSpPr>
          <p:cNvPr id="199" name="Google Shape;199;p35"/>
          <p:cNvSpPr txBox="1"/>
          <p:nvPr/>
        </p:nvSpPr>
        <p:spPr>
          <a:xfrm>
            <a:off x="923200" y="2926200"/>
            <a:ext cx="791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350 words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6"/>
          <p:cNvPicPr preferRelativeResize="0"/>
          <p:nvPr/>
        </p:nvPicPr>
        <p:blipFill>
          <a:blip r:embed="rId3">
            <a:alphaModFix amt="29000"/>
          </a:blip>
          <a:stretch>
            <a:fillRect/>
          </a:stretch>
        </p:blipFill>
        <p:spPr>
          <a:xfrm>
            <a:off x="3110225" y="54150"/>
            <a:ext cx="5985049" cy="4978574"/>
          </a:xfrm>
          <a:prstGeom prst="rect">
            <a:avLst/>
          </a:prstGeom>
          <a:noFill/>
          <a:ln>
            <a:noFill/>
          </a:ln>
        </p:spPr>
      </p:pic>
      <p:pic>
        <p:nvPicPr>
          <p:cNvPr id="205" name="Google Shape;205;p36"/>
          <p:cNvPicPr preferRelativeResize="0"/>
          <p:nvPr/>
        </p:nvPicPr>
        <p:blipFill>
          <a:blip r:embed="rId4">
            <a:alphaModFix/>
          </a:blip>
          <a:stretch>
            <a:fillRect/>
          </a:stretch>
        </p:blipFill>
        <p:spPr>
          <a:xfrm>
            <a:off x="152400" y="1170125"/>
            <a:ext cx="7219950" cy="3343275"/>
          </a:xfrm>
          <a:prstGeom prst="rect">
            <a:avLst/>
          </a:prstGeom>
          <a:noFill/>
          <a:ln>
            <a:noFill/>
          </a:ln>
        </p:spPr>
      </p:pic>
      <p:sp>
        <p:nvSpPr>
          <p:cNvPr id="206" name="Google Shape;20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Set 2 Level 5 paper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Two Document Sets</a:t>
            </a:r>
            <a:endParaRPr/>
          </a:p>
        </p:txBody>
      </p:sp>
      <p:sp>
        <p:nvSpPr>
          <p:cNvPr id="74" name="Google Shape;74;p15"/>
          <p:cNvSpPr txBox="1"/>
          <p:nvPr>
            <p:ph idx="1" type="body"/>
          </p:nvPr>
        </p:nvSpPr>
        <p:spPr>
          <a:xfrm>
            <a:off x="311700" y="1152475"/>
            <a:ext cx="3999900" cy="3416400"/>
          </a:xfrm>
          <a:prstGeom prst="rect">
            <a:avLst/>
          </a:prstGeom>
          <a:solidFill>
            <a:srgbClr val="FFF2CC"/>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u="sng"/>
              <a:t>Set 1</a:t>
            </a:r>
            <a:endParaRPr b="1" u="sng"/>
          </a:p>
          <a:p>
            <a:pPr indent="0" lvl="0" marL="0" rtl="0" algn="l">
              <a:spcBef>
                <a:spcPts val="1200"/>
              </a:spcBef>
              <a:spcAft>
                <a:spcPts val="0"/>
              </a:spcAft>
              <a:buClr>
                <a:schemeClr val="dk1"/>
              </a:buClr>
              <a:buSzPts val="1100"/>
              <a:buFont typeface="Arial"/>
              <a:buNone/>
            </a:pPr>
            <a:r>
              <a:rPr lang="en"/>
              <a:t>Describe the historical context </a:t>
            </a:r>
            <a:endParaRPr/>
          </a:p>
          <a:p>
            <a:pPr indent="0" lvl="0" marL="0" rtl="0" algn="l">
              <a:spcBef>
                <a:spcPts val="1200"/>
              </a:spcBef>
              <a:spcAft>
                <a:spcPts val="0"/>
              </a:spcAft>
              <a:buNone/>
            </a:pPr>
            <a:r>
              <a:rPr lang="en"/>
              <a:t>Identify and explain the relationship between the events and/or ideas found in these documents </a:t>
            </a:r>
            <a:endParaRPr/>
          </a:p>
          <a:p>
            <a:pPr indent="-317500" lvl="0" marL="457200" rtl="0" algn="l">
              <a:spcBef>
                <a:spcPts val="1200"/>
              </a:spcBef>
              <a:spcAft>
                <a:spcPts val="0"/>
              </a:spcAft>
              <a:buSzPts val="1400"/>
              <a:buChar char="●"/>
            </a:pPr>
            <a:r>
              <a:rPr lang="en"/>
              <a:t>Cause and Effect, </a:t>
            </a:r>
            <a:r>
              <a:rPr b="1" lang="en" u="sng"/>
              <a:t>or </a:t>
            </a:r>
            <a:endParaRPr b="1" u="sng"/>
          </a:p>
          <a:p>
            <a:pPr indent="-317500" lvl="0" marL="457200" rtl="0" algn="l">
              <a:spcBef>
                <a:spcPts val="0"/>
              </a:spcBef>
              <a:spcAft>
                <a:spcPts val="0"/>
              </a:spcAft>
              <a:buSzPts val="1400"/>
              <a:buChar char="●"/>
            </a:pPr>
            <a:r>
              <a:rPr lang="en"/>
              <a:t>Similarity/Difference, </a:t>
            </a:r>
            <a:r>
              <a:rPr b="1" lang="en" u="sng"/>
              <a:t>or </a:t>
            </a:r>
            <a:endParaRPr b="1" u="sng"/>
          </a:p>
          <a:p>
            <a:pPr indent="-317500" lvl="0" marL="457200" rtl="0" algn="l">
              <a:spcBef>
                <a:spcPts val="0"/>
              </a:spcBef>
              <a:spcAft>
                <a:spcPts val="0"/>
              </a:spcAft>
              <a:buSzPts val="1400"/>
              <a:buChar char="●"/>
            </a:pPr>
            <a:r>
              <a:rPr lang="en"/>
              <a:t>Turning Point</a:t>
            </a:r>
            <a:endParaRPr/>
          </a:p>
          <a:p>
            <a:pPr indent="0" lvl="0" marL="0" rtl="0" algn="l">
              <a:spcBef>
                <a:spcPts val="1200"/>
              </a:spcBef>
              <a:spcAft>
                <a:spcPts val="1200"/>
              </a:spcAft>
              <a:buNone/>
            </a:pPr>
            <a:r>
              <a:t/>
            </a:r>
            <a:endParaRPr/>
          </a:p>
        </p:txBody>
      </p:sp>
      <p:sp>
        <p:nvSpPr>
          <p:cNvPr id="75" name="Google Shape;75;p15"/>
          <p:cNvSpPr txBox="1"/>
          <p:nvPr>
            <p:ph idx="2" type="body"/>
          </p:nvPr>
        </p:nvSpPr>
        <p:spPr>
          <a:xfrm>
            <a:off x="4832400" y="1152475"/>
            <a:ext cx="39999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u="sng"/>
              <a:t>Set 2</a:t>
            </a:r>
            <a:endParaRPr b="1" u="sng"/>
          </a:p>
          <a:p>
            <a:pPr indent="0" lvl="0" marL="0" rtl="0" algn="l">
              <a:spcBef>
                <a:spcPts val="1200"/>
              </a:spcBef>
              <a:spcAft>
                <a:spcPts val="0"/>
              </a:spcAft>
              <a:buClr>
                <a:schemeClr val="dk1"/>
              </a:buClr>
              <a:buSzPts val="1100"/>
              <a:buFont typeface="Arial"/>
              <a:buNone/>
            </a:pPr>
            <a:r>
              <a:rPr lang="en"/>
              <a:t>Describe the historical context </a:t>
            </a:r>
            <a:endParaRPr/>
          </a:p>
          <a:p>
            <a:pPr indent="0" lvl="0" marL="0" rtl="0" algn="l">
              <a:spcBef>
                <a:spcPts val="1200"/>
              </a:spcBef>
              <a:spcAft>
                <a:spcPts val="0"/>
              </a:spcAft>
              <a:buNone/>
            </a:pPr>
            <a:r>
              <a:rPr lang="en"/>
              <a:t>Analyze Document 2 and explain how </a:t>
            </a:r>
            <a:endParaRPr/>
          </a:p>
          <a:p>
            <a:pPr indent="-317500" lvl="0" marL="457200" rtl="0" algn="l">
              <a:spcBef>
                <a:spcPts val="1200"/>
              </a:spcBef>
              <a:spcAft>
                <a:spcPts val="0"/>
              </a:spcAft>
              <a:buSzPts val="1400"/>
              <a:buChar char="●"/>
            </a:pPr>
            <a:r>
              <a:rPr lang="en"/>
              <a:t>audience, </a:t>
            </a:r>
            <a:r>
              <a:rPr b="1" lang="en" u="sng"/>
              <a:t>or</a:t>
            </a:r>
            <a:r>
              <a:rPr lang="en"/>
              <a:t> </a:t>
            </a:r>
            <a:endParaRPr/>
          </a:p>
          <a:p>
            <a:pPr indent="-317500" lvl="0" marL="457200" rtl="0" algn="l">
              <a:spcBef>
                <a:spcPts val="0"/>
              </a:spcBef>
              <a:spcAft>
                <a:spcPts val="0"/>
              </a:spcAft>
              <a:buSzPts val="1400"/>
              <a:buChar char="●"/>
            </a:pPr>
            <a:r>
              <a:rPr lang="en"/>
              <a:t>purpose, </a:t>
            </a:r>
            <a:r>
              <a:rPr b="1" lang="en" u="sng"/>
              <a:t>or</a:t>
            </a:r>
            <a:r>
              <a:rPr lang="en"/>
              <a:t> </a:t>
            </a:r>
            <a:endParaRPr/>
          </a:p>
          <a:p>
            <a:pPr indent="-317500" lvl="0" marL="457200" rtl="0" algn="l">
              <a:spcBef>
                <a:spcPts val="0"/>
              </a:spcBef>
              <a:spcAft>
                <a:spcPts val="0"/>
              </a:spcAft>
              <a:buSzPts val="1400"/>
              <a:buChar char="●"/>
            </a:pPr>
            <a:r>
              <a:rPr lang="en"/>
              <a:t>bias, </a:t>
            </a:r>
            <a:r>
              <a:rPr b="1" lang="en" u="sng"/>
              <a:t>or</a:t>
            </a:r>
            <a:r>
              <a:rPr lang="en"/>
              <a:t> </a:t>
            </a:r>
            <a:endParaRPr/>
          </a:p>
          <a:p>
            <a:pPr indent="-317500" lvl="0" marL="457200" rtl="0" algn="l">
              <a:spcBef>
                <a:spcPts val="0"/>
              </a:spcBef>
              <a:spcAft>
                <a:spcPts val="0"/>
              </a:spcAft>
              <a:buSzPts val="1400"/>
              <a:buChar char="●"/>
            </a:pPr>
            <a:r>
              <a:rPr lang="en"/>
              <a:t>point of view </a:t>
            </a:r>
            <a:endParaRPr/>
          </a:p>
          <a:p>
            <a:pPr indent="0" lvl="0" marL="0" rtl="0" algn="l">
              <a:spcBef>
                <a:spcPts val="1200"/>
              </a:spcBef>
              <a:spcAft>
                <a:spcPts val="0"/>
              </a:spcAft>
              <a:buNone/>
            </a:pPr>
            <a:r>
              <a:rPr lang="en"/>
              <a:t>affects this document’s use as a reliable source of evidence</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Set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Set 1 Level 3 paper</a:t>
            </a:r>
            <a:endParaRPr/>
          </a:p>
        </p:txBody>
      </p:sp>
      <p:pic>
        <p:nvPicPr>
          <p:cNvPr id="86" name="Google Shape;86;p17"/>
          <p:cNvPicPr preferRelativeResize="0"/>
          <p:nvPr/>
        </p:nvPicPr>
        <p:blipFill>
          <a:blip r:embed="rId3">
            <a:alphaModFix/>
          </a:blip>
          <a:stretch>
            <a:fillRect/>
          </a:stretch>
        </p:blipFill>
        <p:spPr>
          <a:xfrm>
            <a:off x="152400" y="1170125"/>
            <a:ext cx="6185372" cy="38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Set 1 Level 3 paper</a:t>
            </a:r>
            <a:endParaRPr/>
          </a:p>
        </p:txBody>
      </p:sp>
      <p:pic>
        <p:nvPicPr>
          <p:cNvPr id="92" name="Google Shape;92;p18"/>
          <p:cNvPicPr preferRelativeResize="0"/>
          <p:nvPr/>
        </p:nvPicPr>
        <p:blipFill>
          <a:blip r:embed="rId3">
            <a:alphaModFix amt="33000"/>
          </a:blip>
          <a:stretch>
            <a:fillRect/>
          </a:stretch>
        </p:blipFill>
        <p:spPr>
          <a:xfrm>
            <a:off x="152400" y="1170125"/>
            <a:ext cx="6185372" cy="3820975"/>
          </a:xfrm>
          <a:prstGeom prst="rect">
            <a:avLst/>
          </a:prstGeom>
          <a:noFill/>
          <a:ln>
            <a:noFill/>
          </a:ln>
        </p:spPr>
      </p:pic>
      <p:pic>
        <p:nvPicPr>
          <p:cNvPr id="93" name="Google Shape;93;p18"/>
          <p:cNvPicPr preferRelativeResize="0"/>
          <p:nvPr/>
        </p:nvPicPr>
        <p:blipFill>
          <a:blip r:embed="rId4">
            <a:alphaModFix/>
          </a:blip>
          <a:stretch>
            <a:fillRect/>
          </a:stretch>
        </p:blipFill>
        <p:spPr>
          <a:xfrm>
            <a:off x="947738" y="1619250"/>
            <a:ext cx="7248525"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3035400" cy="93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Set 1 Level 5 paper</a:t>
            </a:r>
            <a:endParaRPr/>
          </a:p>
        </p:txBody>
      </p:sp>
      <p:pic>
        <p:nvPicPr>
          <p:cNvPr id="99" name="Google Shape;99;p19"/>
          <p:cNvPicPr preferRelativeResize="0"/>
          <p:nvPr/>
        </p:nvPicPr>
        <p:blipFill>
          <a:blip r:embed="rId3">
            <a:alphaModFix/>
          </a:blip>
          <a:stretch>
            <a:fillRect/>
          </a:stretch>
        </p:blipFill>
        <p:spPr>
          <a:xfrm>
            <a:off x="3722848" y="125675"/>
            <a:ext cx="5344701" cy="4928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3035400" cy="93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Set 1 Level 5 paper</a:t>
            </a:r>
            <a:endParaRPr/>
          </a:p>
        </p:txBody>
      </p:sp>
      <p:pic>
        <p:nvPicPr>
          <p:cNvPr id="105" name="Google Shape;105;p20"/>
          <p:cNvPicPr preferRelativeResize="0"/>
          <p:nvPr/>
        </p:nvPicPr>
        <p:blipFill>
          <a:blip r:embed="rId3">
            <a:alphaModFix amt="28000"/>
          </a:blip>
          <a:stretch>
            <a:fillRect/>
          </a:stretch>
        </p:blipFill>
        <p:spPr>
          <a:xfrm>
            <a:off x="3722848" y="125675"/>
            <a:ext cx="5344701" cy="4928499"/>
          </a:xfrm>
          <a:prstGeom prst="rect">
            <a:avLst/>
          </a:prstGeom>
          <a:noFill/>
          <a:ln>
            <a:noFill/>
          </a:ln>
        </p:spPr>
      </p:pic>
      <p:pic>
        <p:nvPicPr>
          <p:cNvPr id="106" name="Google Shape;106;p20"/>
          <p:cNvPicPr preferRelativeResize="0"/>
          <p:nvPr/>
        </p:nvPicPr>
        <p:blipFill>
          <a:blip r:embed="rId4">
            <a:alphaModFix/>
          </a:blip>
          <a:stretch>
            <a:fillRect/>
          </a:stretch>
        </p:blipFill>
        <p:spPr>
          <a:xfrm>
            <a:off x="1257688" y="1384313"/>
            <a:ext cx="7172325" cy="3286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Historical context and analysis</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 some relevant info from the documents to support your claim.</a:t>
            </a:r>
            <a:endParaRPr/>
          </a:p>
          <a:p>
            <a:pPr indent="-342900" lvl="0" marL="457200" rtl="0" algn="l">
              <a:spcBef>
                <a:spcPts val="0"/>
              </a:spcBef>
              <a:spcAft>
                <a:spcPts val="0"/>
              </a:spcAft>
              <a:buSzPts val="1800"/>
              <a:buChar char="●"/>
            </a:pPr>
            <a:r>
              <a:rPr lang="en"/>
              <a:t>Phrases like "For the first paragraph I will be explaining" are not recommended good stylistically.</a:t>
            </a:r>
            <a:endParaRPr/>
          </a:p>
          <a:p>
            <a:pPr indent="-342900" lvl="0" marL="457200" rtl="0" algn="l">
              <a:spcBef>
                <a:spcPts val="0"/>
              </a:spcBef>
              <a:spcAft>
                <a:spcPts val="0"/>
              </a:spcAft>
              <a:buSzPts val="1800"/>
              <a:buChar char="●"/>
            </a:pPr>
            <a:r>
              <a:rPr lang="en"/>
              <a:t>Historical context is the background of the documents, NOT what the documents say.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1000"/>
                                        <p:tgtEl>
                                          <p:spTgt spid="11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