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aa77cdd458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aa77cdd458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aa77cdd45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aa77cdd45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aa77cdd458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aa77cdd458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aa77cdd458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aa77cdd458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aa77cdd458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aa77cdd458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aa77cdd458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aa77cdd458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aa77cdd458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aa77cdd458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aa77cdd458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aa77cdd458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aa77cdd458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aa77cdd458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aa77cdd458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aa77cdd458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f08537d2d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f08537d2d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aa77cdd4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aa77cdd4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aa77cdd45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aa77cdd45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aa77cdd45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aa77cdd45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aa77cdd458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aa77cdd458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aa77cdd458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aa77cdd458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f08537d2d7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f08537d2d7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f08537d2d7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f08537d2d7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f08537d2d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f08537d2d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f08537d2d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f08537d2d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f08537d2d7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f08537d2d7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aa77cdd45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aa77cdd45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f08537d2d7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f08537d2d7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f08537d2d7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f08537d2d7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aa77cdd45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aa77cdd45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aa77cdd458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aa77cdd458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aa77cdd45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aa77cdd45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aa77cdd45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aa77cdd45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aa77cdd458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aa77cdd45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aa77cdd458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aa77cdd458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hyperlink" Target="https://research.monm.edu/mjur/files/2021/05/MJUR-i12-2020-2021-2-Thai.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Introduction to Summarizing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1756200"/>
            <a:ext cx="8520600" cy="1236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Prioritizing the Main Idea and Composing a Summary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Planning your Summary</a:t>
            </a:r>
            <a:endParaRPr/>
          </a:p>
        </p:txBody>
      </p:sp>
      <p:sp>
        <p:nvSpPr>
          <p:cNvPr id="122" name="Google Shape;122;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AutoNum type="arabicPeriod"/>
            </a:pPr>
            <a:r>
              <a:rPr lang="en" sz="2400">
                <a:solidFill>
                  <a:srgbClr val="000000"/>
                </a:solidFill>
              </a:rPr>
              <a:t>Survey the whole assigned text and break it into logical pieces.</a:t>
            </a:r>
            <a:endParaRPr sz="2400">
              <a:solidFill>
                <a:srgbClr val="000000"/>
              </a:solidFill>
            </a:endParaRPr>
          </a:p>
          <a:p>
            <a:pPr indent="-381000" lvl="0" marL="457200" rtl="0" algn="l">
              <a:spcBef>
                <a:spcPts val="0"/>
              </a:spcBef>
              <a:spcAft>
                <a:spcPts val="0"/>
              </a:spcAft>
              <a:buClr>
                <a:srgbClr val="000000"/>
              </a:buClr>
              <a:buSzPts val="2400"/>
              <a:buAutoNum type="arabicPeriod"/>
            </a:pPr>
            <a:r>
              <a:rPr lang="en" sz="2400">
                <a:solidFill>
                  <a:srgbClr val="000000"/>
                </a:solidFill>
              </a:rPr>
              <a:t>Select the main idea and necessary supporting details from each section.</a:t>
            </a:r>
            <a:endParaRPr sz="2400">
              <a:solidFill>
                <a:srgbClr val="000000"/>
              </a:solidFill>
            </a:endParaRPr>
          </a:p>
          <a:p>
            <a:pPr indent="-381000" lvl="0" marL="457200" rtl="0" algn="l">
              <a:spcBef>
                <a:spcPts val="0"/>
              </a:spcBef>
              <a:spcAft>
                <a:spcPts val="0"/>
              </a:spcAft>
              <a:buClr>
                <a:srgbClr val="000000"/>
              </a:buClr>
              <a:buSzPts val="2400"/>
              <a:buAutoNum type="arabicPeriod"/>
            </a:pPr>
            <a:r>
              <a:rPr lang="en" sz="2400">
                <a:solidFill>
                  <a:srgbClr val="000000"/>
                </a:solidFill>
              </a:rPr>
              <a:t>Compose a compound or complex sentence in your own words that captures the main idea and supporting details that you selected from the text.</a:t>
            </a:r>
            <a:endParaRPr sz="24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26" name="Shape 126"/>
        <p:cNvGrpSpPr/>
        <p:nvPr/>
      </p:nvGrpSpPr>
      <p:grpSpPr>
        <a:xfrm>
          <a:off x="0" y="0"/>
          <a:ext cx="0" cy="0"/>
          <a:chOff x="0" y="0"/>
          <a:chExt cx="0" cy="0"/>
        </a:xfrm>
      </p:grpSpPr>
      <p:pic>
        <p:nvPicPr>
          <p:cNvPr id="127" name="Google Shape;127;p24"/>
          <p:cNvPicPr preferRelativeResize="0"/>
          <p:nvPr/>
        </p:nvPicPr>
        <p:blipFill>
          <a:blip r:embed="rId3">
            <a:alphaModFix/>
          </a:blip>
          <a:stretch>
            <a:fillRect/>
          </a:stretch>
        </p:blipFill>
        <p:spPr>
          <a:xfrm>
            <a:off x="152400" y="152400"/>
            <a:ext cx="6971396" cy="483869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31" name="Shape 131"/>
        <p:cNvGrpSpPr/>
        <p:nvPr/>
      </p:nvGrpSpPr>
      <p:grpSpPr>
        <a:xfrm>
          <a:off x="0" y="0"/>
          <a:ext cx="0" cy="0"/>
          <a:chOff x="0" y="0"/>
          <a:chExt cx="0" cy="0"/>
        </a:xfrm>
      </p:grpSpPr>
      <p:sp>
        <p:nvSpPr>
          <p:cNvPr id="132" name="Google Shape;132;p25"/>
          <p:cNvSpPr txBox="1"/>
          <p:nvPr/>
        </p:nvSpPr>
        <p:spPr>
          <a:xfrm>
            <a:off x="396450" y="427325"/>
            <a:ext cx="8351100" cy="408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000"/>
              <a:t>“As a lover of history I have to confess that I often tend to dwell only on the "bullet points" of the Western world: Greek civilization, the Roman empire, the Dark Ages and the Inquisition, the Renaissance and the discovery of the New World, the Age of Enlightenment, the Victorian era and the British empire, World War I, the Third Reich, and then the rest of the 20th century. What </a:t>
            </a:r>
            <a:r>
              <a:rPr lang="en" sz="2000">
                <a:highlight>
                  <a:srgbClr val="F1C232"/>
                </a:highlight>
              </a:rPr>
              <a:t>results from only learning about these "bullet points" is that one tends to know a lot about periods and a lot about events, but not a lot about the people</a:t>
            </a:r>
            <a:r>
              <a:rPr lang="en" sz="2000"/>
              <a:t> and their individual stories or their motives. In a lot of ways then, to my horror, my perception of history is much like a novel filled with actions but no characters committing them. I'm striving to change that, but I digress.</a:t>
            </a:r>
            <a:endParaRPr sz="2000"/>
          </a:p>
          <a:p>
            <a:pPr indent="0" lvl="0" marL="0" rtl="0" algn="l">
              <a:spcBef>
                <a:spcPts val="0"/>
              </a:spcBef>
              <a:spcAft>
                <a:spcPts val="0"/>
              </a:spcAft>
              <a:buNone/>
            </a:pPr>
            <a:r>
              <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36" name="Shape 136"/>
        <p:cNvGrpSpPr/>
        <p:nvPr/>
      </p:nvGrpSpPr>
      <p:grpSpPr>
        <a:xfrm>
          <a:off x="0" y="0"/>
          <a:ext cx="0" cy="0"/>
          <a:chOff x="0" y="0"/>
          <a:chExt cx="0" cy="0"/>
        </a:xfrm>
      </p:grpSpPr>
      <p:sp>
        <p:nvSpPr>
          <p:cNvPr id="137" name="Google Shape;137;p26"/>
          <p:cNvSpPr txBox="1"/>
          <p:nvPr/>
        </p:nvSpPr>
        <p:spPr>
          <a:xfrm>
            <a:off x="0" y="0"/>
            <a:ext cx="9023400" cy="3038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000"/>
              <a:t>I bring up </a:t>
            </a:r>
            <a:r>
              <a:rPr lang="en" sz="2000">
                <a:highlight>
                  <a:srgbClr val="F1C232"/>
                </a:highlight>
              </a:rPr>
              <a:t>my flaw of focusing too much on Western history's highlights</a:t>
            </a:r>
            <a:r>
              <a:rPr lang="en" sz="2000"/>
              <a:t>, because normally whilst spending time learning about the Dark Ages in particular (that ghastly period of human history between the fall of the</a:t>
            </a:r>
            <a:endParaRPr sz="2000"/>
          </a:p>
          <a:p>
            <a:pPr indent="0" lvl="0" marL="0" rtl="0" algn="l">
              <a:spcBef>
                <a:spcPts val="0"/>
              </a:spcBef>
              <a:spcAft>
                <a:spcPts val="0"/>
              </a:spcAft>
              <a:buNone/>
            </a:pPr>
            <a:r>
              <a:rPr lang="en" sz="2000"/>
              <a:t>Roman empire in 476 and the discovery of the Americas in 1492) I normally encounter the name </a:t>
            </a:r>
            <a:r>
              <a:rPr lang="en" sz="2000">
                <a:highlight>
                  <a:srgbClr val="F1C232"/>
                </a:highlight>
              </a:rPr>
              <a:t>Marco Polo </a:t>
            </a:r>
            <a:r>
              <a:rPr lang="en" sz="2000"/>
              <a:t>at least once or twice. As you can probably predict, </a:t>
            </a:r>
            <a:r>
              <a:rPr lang="en" sz="2000">
                <a:highlight>
                  <a:srgbClr val="F1C232"/>
                </a:highlight>
              </a:rPr>
              <a:t>in the past I paid the name no mind</a:t>
            </a:r>
            <a:r>
              <a:rPr lang="en" sz="2000"/>
              <a:t> as he was not a major figure in the history of the Dark Ages like Galileo or King Henry VIII.</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41" name="Shape 141"/>
        <p:cNvGrpSpPr/>
        <p:nvPr/>
      </p:nvGrpSpPr>
      <p:grpSpPr>
        <a:xfrm>
          <a:off x="0" y="0"/>
          <a:ext cx="0" cy="0"/>
          <a:chOff x="0" y="0"/>
          <a:chExt cx="0" cy="0"/>
        </a:xfrm>
      </p:grpSpPr>
      <p:sp>
        <p:nvSpPr>
          <p:cNvPr id="142" name="Google Shape;142;p27"/>
          <p:cNvSpPr txBox="1"/>
          <p:nvPr/>
        </p:nvSpPr>
        <p:spPr>
          <a:xfrm>
            <a:off x="0" y="0"/>
            <a:ext cx="9144000" cy="3632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000"/>
              <a:t>“It wasn't until early December of last year when the story of </a:t>
            </a:r>
            <a:r>
              <a:rPr lang="en" sz="2000">
                <a:highlight>
                  <a:srgbClr val="F1C232"/>
                </a:highlight>
              </a:rPr>
              <a:t>Marco Polo gained my attention upon the release of the Netflix series</a:t>
            </a:r>
            <a:r>
              <a:rPr lang="en" sz="2000"/>
              <a:t>. Who was this Marco Polo? Where did he go? What did he do? And why? Obviously the show's focus was on drama rather than careful attention to historical accuracy (and that is absolutely okay), but I had wanted to learn more about the actual Marco Polo and his travels beyond the show. So I </a:t>
            </a:r>
            <a:r>
              <a:rPr lang="en" sz="2000">
                <a:highlight>
                  <a:srgbClr val="F1C232"/>
                </a:highlight>
              </a:rPr>
              <a:t>did some research and came to find that, actually, The Travels Of Marco Polo are just about as "historically accurate" as</a:t>
            </a:r>
            <a:endParaRPr sz="2000">
              <a:highlight>
                <a:srgbClr val="F1C232"/>
              </a:highlight>
            </a:endParaRPr>
          </a:p>
          <a:p>
            <a:pPr indent="0" lvl="0" marL="0" rtl="0" algn="l">
              <a:spcBef>
                <a:spcPts val="0"/>
              </a:spcBef>
              <a:spcAft>
                <a:spcPts val="0"/>
              </a:spcAft>
              <a:buNone/>
            </a:pPr>
            <a:r>
              <a:rPr lang="en" sz="2000">
                <a:highlight>
                  <a:srgbClr val="F1C232"/>
                </a:highlight>
              </a:rPr>
              <a:t>L. Ron Hubbard's Battlefield Earth</a:t>
            </a:r>
            <a:r>
              <a:rPr lang="en" sz="2000"/>
              <a:t>.</a:t>
            </a: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46" name="Shape 146"/>
        <p:cNvGrpSpPr/>
        <p:nvPr/>
      </p:nvGrpSpPr>
      <p:grpSpPr>
        <a:xfrm>
          <a:off x="0" y="0"/>
          <a:ext cx="0" cy="0"/>
          <a:chOff x="0" y="0"/>
          <a:chExt cx="0" cy="0"/>
        </a:xfrm>
      </p:grpSpPr>
      <p:sp>
        <p:nvSpPr>
          <p:cNvPr id="147" name="Google Shape;147;p28"/>
          <p:cNvSpPr txBox="1"/>
          <p:nvPr/>
        </p:nvSpPr>
        <p:spPr>
          <a:xfrm>
            <a:off x="0" y="0"/>
            <a:ext cx="4677000" cy="5143500"/>
          </a:xfrm>
          <a:prstGeom prst="rect">
            <a:avLst/>
          </a:prstGeom>
          <a:solidFill>
            <a:srgbClr val="C9DAF8"/>
          </a:solidFill>
          <a:ln>
            <a:noFill/>
          </a:ln>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en" sz="2000">
                <a:solidFill>
                  <a:schemeClr val="dk1"/>
                </a:solidFill>
              </a:rPr>
              <a:t>results from only learning about these "bullet points" is that one tends to know a lot about periods and a lot about events, but not a lot about the people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my flaw of focusing too much on Western history's highlights… Marco Polo … in the past I paid the name no mind</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Marco Polo gained my attention upon the release of the Netflix series … did some research and came to find that, actually, The Travels Of Marco Polo are just about as "historically accurate" as L. Ron Hubbard's Battlefield Earth.</a:t>
            </a:r>
            <a:endParaRPr sz="2000">
              <a:solidFill>
                <a:schemeClr val="dk1"/>
              </a:solidFill>
            </a:endParaRPr>
          </a:p>
        </p:txBody>
      </p:sp>
      <p:sp>
        <p:nvSpPr>
          <p:cNvPr id="148" name="Google Shape;148;p28"/>
          <p:cNvSpPr txBox="1"/>
          <p:nvPr/>
        </p:nvSpPr>
        <p:spPr>
          <a:xfrm>
            <a:off x="5521325" y="474225"/>
            <a:ext cx="2861100" cy="404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t>The fragments of the author’s main ideas in each of the three paragraphs…</a:t>
            </a:r>
            <a:endParaRPr sz="2500"/>
          </a:p>
          <a:p>
            <a:pPr indent="0" lvl="0" marL="0" rtl="0" algn="l">
              <a:spcBef>
                <a:spcPts val="0"/>
              </a:spcBef>
              <a:spcAft>
                <a:spcPts val="0"/>
              </a:spcAft>
              <a:buNone/>
            </a:pPr>
            <a:r>
              <a:rPr lang="en" sz="2500">
                <a:solidFill>
                  <a:srgbClr val="FF0000"/>
                </a:solidFill>
              </a:rPr>
              <a:t>Do NOT assemble these fragments into your summary verbatim from source.</a:t>
            </a:r>
            <a:endParaRPr sz="250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52" name="Shape 152"/>
        <p:cNvGrpSpPr/>
        <p:nvPr/>
      </p:nvGrpSpPr>
      <p:grpSpPr>
        <a:xfrm>
          <a:off x="0" y="0"/>
          <a:ext cx="0" cy="0"/>
          <a:chOff x="0" y="0"/>
          <a:chExt cx="0" cy="0"/>
        </a:xfrm>
      </p:grpSpPr>
      <p:sp>
        <p:nvSpPr>
          <p:cNvPr id="153" name="Google Shape;153;p29"/>
          <p:cNvSpPr txBox="1"/>
          <p:nvPr/>
        </p:nvSpPr>
        <p:spPr>
          <a:xfrm>
            <a:off x="0" y="0"/>
            <a:ext cx="4677000" cy="5143500"/>
          </a:xfrm>
          <a:prstGeom prst="rect">
            <a:avLst/>
          </a:prstGeom>
          <a:solidFill>
            <a:srgbClr val="C9DAF8"/>
          </a:solidFill>
          <a:ln>
            <a:noFill/>
          </a:ln>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en" sz="2000">
                <a:solidFill>
                  <a:schemeClr val="dk1"/>
                </a:solidFill>
              </a:rPr>
              <a:t>results from only learning about these "bullet points" is that one tends to know a lot about periods and a lot about events, but not a lot about the people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my flaw of focusing too much on Western history's highlights… Marco Polo … in the past I paid the name no mind</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Marco Polo gained my attention upon the release of the Netflix series … did some research and came to find that, actually, The Travels Of Marco Polo are just about as "historically accurate" as L. Ron Hubbard's Battlefield Earth.</a:t>
            </a:r>
            <a:endParaRPr sz="2000">
              <a:solidFill>
                <a:schemeClr val="dk1"/>
              </a:solidFill>
            </a:endParaRPr>
          </a:p>
        </p:txBody>
      </p:sp>
      <p:sp>
        <p:nvSpPr>
          <p:cNvPr id="154" name="Google Shape;154;p29"/>
          <p:cNvSpPr txBox="1"/>
          <p:nvPr/>
        </p:nvSpPr>
        <p:spPr>
          <a:xfrm>
            <a:off x="4864700" y="708725"/>
            <a:ext cx="4033500" cy="37365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SzPts val="2000"/>
              <a:buAutoNum type="arabicPeriod"/>
            </a:pPr>
            <a:r>
              <a:rPr i="1" lang="en" sz="2000"/>
              <a:t>The author explains how he used to just study historical time periods and not the people.</a:t>
            </a:r>
            <a:endParaRPr i="1" sz="2000">
              <a:highlight>
                <a:srgbClr val="FFFF00"/>
              </a:highlight>
            </a:endParaRPr>
          </a:p>
          <a:p>
            <a:pPr indent="-355600" lvl="0" marL="457200" rtl="0" algn="l">
              <a:spcBef>
                <a:spcPts val="0"/>
              </a:spcBef>
              <a:spcAft>
                <a:spcPts val="0"/>
              </a:spcAft>
              <a:buSzPts val="2000"/>
              <a:buAutoNum type="arabicPeriod"/>
            </a:pPr>
            <a:r>
              <a:rPr i="1" lang="en" sz="2000"/>
              <a:t>The author says that this is a mistake</a:t>
            </a:r>
            <a:endParaRPr i="1" sz="2000">
              <a:highlight>
                <a:srgbClr val="FFFF00"/>
              </a:highlight>
            </a:endParaRPr>
          </a:p>
          <a:p>
            <a:pPr indent="-355600" lvl="0" marL="457200" rtl="0" algn="l">
              <a:spcBef>
                <a:spcPts val="0"/>
              </a:spcBef>
              <a:spcAft>
                <a:spcPts val="0"/>
              </a:spcAft>
              <a:buSzPts val="2000"/>
              <a:buAutoNum type="arabicPeriod"/>
            </a:pPr>
            <a:r>
              <a:rPr i="1" lang="en" sz="2000"/>
              <a:t>When a new movie came out on Marco Polo, the author discovered that the “Travels of Marco Polo” were not completely true.</a:t>
            </a:r>
            <a:endParaRPr i="1"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58" name="Shape 158"/>
        <p:cNvGrpSpPr/>
        <p:nvPr/>
      </p:nvGrpSpPr>
      <p:grpSpPr>
        <a:xfrm>
          <a:off x="0" y="0"/>
          <a:ext cx="0" cy="0"/>
          <a:chOff x="0" y="0"/>
          <a:chExt cx="0" cy="0"/>
        </a:xfrm>
      </p:grpSpPr>
      <p:sp>
        <p:nvSpPr>
          <p:cNvPr id="159" name="Google Shape;159;p30"/>
          <p:cNvSpPr txBox="1"/>
          <p:nvPr/>
        </p:nvSpPr>
        <p:spPr>
          <a:xfrm>
            <a:off x="0" y="0"/>
            <a:ext cx="4677000" cy="5143500"/>
          </a:xfrm>
          <a:prstGeom prst="rect">
            <a:avLst/>
          </a:prstGeom>
          <a:solidFill>
            <a:srgbClr val="C9DAF8"/>
          </a:solidFill>
          <a:ln>
            <a:noFill/>
          </a:ln>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en" sz="2000">
                <a:solidFill>
                  <a:schemeClr val="dk1"/>
                </a:solidFill>
              </a:rPr>
              <a:t>results from only learning about these "bullet points" is that one tends to know a lot about periods and a lot about events, but not a lot about the people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my flaw of focusing too much on Western history's highlights… Marco Polo … in the past I paid the name no mind</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Marco Polo gained my attention upon the release of the Netflix series … did some research and came to find that, actually, The Travels Of Marco Polo are just about as "historically accurate" as L. Ron Hubbard's Battlefield Earth.</a:t>
            </a:r>
            <a:endParaRPr sz="2000">
              <a:solidFill>
                <a:schemeClr val="dk1"/>
              </a:solidFill>
            </a:endParaRPr>
          </a:p>
        </p:txBody>
      </p:sp>
      <p:sp>
        <p:nvSpPr>
          <p:cNvPr id="160" name="Google Shape;160;p30"/>
          <p:cNvSpPr txBox="1"/>
          <p:nvPr/>
        </p:nvSpPr>
        <p:spPr>
          <a:xfrm>
            <a:off x="4864700" y="708725"/>
            <a:ext cx="4033500" cy="339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2000"/>
              <a:t>The author explains how he used to just study historical time periods and not the people</a:t>
            </a:r>
            <a:r>
              <a:rPr i="1" lang="en" sz="2000">
                <a:highlight>
                  <a:srgbClr val="FFFF00"/>
                </a:highlight>
              </a:rPr>
              <a:t>, </a:t>
            </a:r>
            <a:r>
              <a:rPr i="1" lang="en" sz="2000"/>
              <a:t>that this is a mistake</a:t>
            </a:r>
            <a:r>
              <a:rPr i="1" lang="en" sz="2000">
                <a:highlight>
                  <a:srgbClr val="FFFF00"/>
                </a:highlight>
              </a:rPr>
              <a:t>, and </a:t>
            </a:r>
            <a:r>
              <a:rPr i="1" lang="en" sz="2000"/>
              <a:t>that he discovered that the “Travels of Marco Polo” were not completely true.</a:t>
            </a:r>
            <a:endParaRPr i="1" sz="2000"/>
          </a:p>
        </p:txBody>
      </p:sp>
      <p:sp>
        <p:nvSpPr>
          <p:cNvPr id="161" name="Google Shape;161;p30"/>
          <p:cNvSpPr txBox="1"/>
          <p:nvPr/>
        </p:nvSpPr>
        <p:spPr>
          <a:xfrm>
            <a:off x="5146100" y="3585325"/>
            <a:ext cx="3501900" cy="98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Relative pronouns like “that” can also be used to construct complex sentences.</a:t>
            </a:r>
            <a:endParaRPr>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65" name="Shape 165"/>
        <p:cNvGrpSpPr/>
        <p:nvPr/>
      </p:nvGrpSpPr>
      <p:grpSpPr>
        <a:xfrm>
          <a:off x="0" y="0"/>
          <a:ext cx="0" cy="0"/>
          <a:chOff x="0" y="0"/>
          <a:chExt cx="0" cy="0"/>
        </a:xfrm>
      </p:grpSpPr>
      <p:sp>
        <p:nvSpPr>
          <p:cNvPr id="166" name="Google Shape;166;p31"/>
          <p:cNvSpPr txBox="1"/>
          <p:nvPr/>
        </p:nvSpPr>
        <p:spPr>
          <a:xfrm>
            <a:off x="0" y="0"/>
            <a:ext cx="4677000" cy="5143500"/>
          </a:xfrm>
          <a:prstGeom prst="rect">
            <a:avLst/>
          </a:prstGeom>
          <a:solidFill>
            <a:srgbClr val="C9DAF8"/>
          </a:solidFill>
          <a:ln>
            <a:noFill/>
          </a:ln>
        </p:spPr>
        <p:txBody>
          <a:bodyPr anchorCtr="0" anchor="t" bIns="91425" lIns="91425" spcFirstLastPara="1" rIns="91425" wrap="square" tIns="91425">
            <a:noAutofit/>
          </a:bodyPr>
          <a:lstStyle/>
          <a:p>
            <a:pPr indent="-355600" lvl="0" marL="457200" rtl="0" algn="l">
              <a:spcBef>
                <a:spcPts val="0"/>
              </a:spcBef>
              <a:spcAft>
                <a:spcPts val="0"/>
              </a:spcAft>
              <a:buClr>
                <a:schemeClr val="dk1"/>
              </a:buClr>
              <a:buSzPts val="2000"/>
              <a:buChar char="●"/>
            </a:pPr>
            <a:r>
              <a:rPr lang="en" sz="2000">
                <a:solidFill>
                  <a:schemeClr val="dk1"/>
                </a:solidFill>
              </a:rPr>
              <a:t>results from only learning about these "bullet points" is that one tends to know a lot about periods and a lot about events, but not a lot about the people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my flaw of focusing too much on Western history's highlights… Marco Polo … in the past I paid the name no mind</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Marco Polo gained my attention upon the release of the Netflix series … did some research and came to find that, actually, The Travels Of Marco Polo are just about as "historically accurate" as L. Ron Hubbard's Battlefield Earth.</a:t>
            </a:r>
            <a:endParaRPr sz="2000">
              <a:solidFill>
                <a:schemeClr val="dk1"/>
              </a:solidFill>
            </a:endParaRPr>
          </a:p>
        </p:txBody>
      </p:sp>
      <p:sp>
        <p:nvSpPr>
          <p:cNvPr id="167" name="Google Shape;167;p31"/>
          <p:cNvSpPr txBox="1"/>
          <p:nvPr/>
        </p:nvSpPr>
        <p:spPr>
          <a:xfrm>
            <a:off x="4864700" y="708725"/>
            <a:ext cx="4033500" cy="339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2000"/>
              <a:t>The author explains how he used </a:t>
            </a:r>
            <a:r>
              <a:rPr i="1" lang="en" sz="2000">
                <a:highlight>
                  <a:srgbClr val="FFFF00"/>
                </a:highlight>
              </a:rPr>
              <a:t>to make the mistake of </a:t>
            </a:r>
            <a:r>
              <a:rPr i="1" lang="en" sz="2000"/>
              <a:t>just studying historical time periods without studying people</a:t>
            </a:r>
            <a:r>
              <a:rPr i="1" lang="en" sz="2000">
                <a:highlight>
                  <a:srgbClr val="FFFF00"/>
                </a:highlight>
              </a:rPr>
              <a:t> and </a:t>
            </a:r>
            <a:r>
              <a:rPr i="1" lang="en" sz="2000"/>
              <a:t>that research showed the “Travels of Marco Polo” were not completely true.</a:t>
            </a:r>
            <a:endParaRPr i="1"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pic>
        <p:nvPicPr>
          <p:cNvPr id="59" name="Google Shape;59;p14"/>
          <p:cNvPicPr preferRelativeResize="0"/>
          <p:nvPr/>
        </p:nvPicPr>
        <p:blipFill>
          <a:blip r:embed="rId3">
            <a:alphaModFix/>
          </a:blip>
          <a:stretch>
            <a:fillRect/>
          </a:stretch>
        </p:blipFill>
        <p:spPr>
          <a:xfrm>
            <a:off x="152400" y="152400"/>
            <a:ext cx="6113762" cy="4838699"/>
          </a:xfrm>
          <a:prstGeom prst="rect">
            <a:avLst/>
          </a:prstGeom>
          <a:noFill/>
          <a:ln>
            <a:noFill/>
          </a:ln>
        </p:spPr>
      </p:pic>
      <p:cxnSp>
        <p:nvCxnSpPr>
          <p:cNvPr id="60" name="Google Shape;60;p14"/>
          <p:cNvCxnSpPr>
            <a:stCxn id="61" idx="1"/>
          </p:cNvCxnSpPr>
          <p:nvPr/>
        </p:nvCxnSpPr>
        <p:spPr>
          <a:xfrm rot="10800000">
            <a:off x="3603100" y="3145550"/>
            <a:ext cx="3108600" cy="944100"/>
          </a:xfrm>
          <a:prstGeom prst="straightConnector1">
            <a:avLst/>
          </a:prstGeom>
          <a:noFill/>
          <a:ln cap="flat" cmpd="sng" w="38100">
            <a:solidFill>
              <a:srgbClr val="FF0000"/>
            </a:solidFill>
            <a:prstDash val="solid"/>
            <a:round/>
            <a:headEnd len="med" w="med" type="none"/>
            <a:tailEnd len="med" w="med" type="triangle"/>
          </a:ln>
        </p:spPr>
      </p:cxnSp>
      <p:sp>
        <p:nvSpPr>
          <p:cNvPr id="61" name="Google Shape;61;p14"/>
          <p:cNvSpPr/>
          <p:nvPr/>
        </p:nvSpPr>
        <p:spPr>
          <a:xfrm>
            <a:off x="6711700" y="3698300"/>
            <a:ext cx="2314500" cy="78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Answering question on text is least effective.</a:t>
            </a:r>
            <a:endParaRPr/>
          </a:p>
        </p:txBody>
      </p:sp>
      <p:cxnSp>
        <p:nvCxnSpPr>
          <p:cNvPr id="62" name="Google Shape;62;p14"/>
          <p:cNvCxnSpPr>
            <a:stCxn id="63" idx="1"/>
          </p:cNvCxnSpPr>
          <p:nvPr/>
        </p:nvCxnSpPr>
        <p:spPr>
          <a:xfrm flipH="1">
            <a:off x="4035100" y="1742950"/>
            <a:ext cx="2676600" cy="229200"/>
          </a:xfrm>
          <a:prstGeom prst="straightConnector1">
            <a:avLst/>
          </a:prstGeom>
          <a:noFill/>
          <a:ln cap="flat" cmpd="sng" w="38100">
            <a:solidFill>
              <a:srgbClr val="FF0000"/>
            </a:solidFill>
            <a:prstDash val="solid"/>
            <a:round/>
            <a:headEnd len="med" w="med" type="none"/>
            <a:tailEnd len="med" w="med" type="triangle"/>
          </a:ln>
        </p:spPr>
      </p:cxnSp>
      <p:sp>
        <p:nvSpPr>
          <p:cNvPr id="63" name="Google Shape;63;p14"/>
          <p:cNvSpPr/>
          <p:nvPr/>
        </p:nvSpPr>
        <p:spPr>
          <a:xfrm>
            <a:off x="6711700" y="1351600"/>
            <a:ext cx="2314500" cy="78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Writing summaries is most effective.</a:t>
            </a:r>
            <a:endParaRPr/>
          </a:p>
        </p:txBody>
      </p:sp>
      <p:cxnSp>
        <p:nvCxnSpPr>
          <p:cNvPr id="64" name="Google Shape;64;p14"/>
          <p:cNvCxnSpPr>
            <a:stCxn id="65" idx="1"/>
          </p:cNvCxnSpPr>
          <p:nvPr/>
        </p:nvCxnSpPr>
        <p:spPr>
          <a:xfrm flipH="1">
            <a:off x="3896800" y="2754200"/>
            <a:ext cx="2814900" cy="190500"/>
          </a:xfrm>
          <a:prstGeom prst="straightConnector1">
            <a:avLst/>
          </a:prstGeom>
          <a:noFill/>
          <a:ln cap="flat" cmpd="sng" w="38100">
            <a:solidFill>
              <a:srgbClr val="FF0000"/>
            </a:solidFill>
            <a:prstDash val="solid"/>
            <a:round/>
            <a:headEnd len="med" w="med" type="none"/>
            <a:tailEnd len="med" w="med" type="triangle"/>
          </a:ln>
        </p:spPr>
      </p:cxnSp>
      <p:sp>
        <p:nvSpPr>
          <p:cNvPr id="65" name="Google Shape;65;p14"/>
          <p:cNvSpPr/>
          <p:nvPr/>
        </p:nvSpPr>
        <p:spPr>
          <a:xfrm>
            <a:off x="6711700" y="2362850"/>
            <a:ext cx="2314500" cy="78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Note-taking is almost as effective as summarizing.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1000"/>
                                        <p:tgtEl>
                                          <p:spTgt spid="63"/>
                                        </p:tgtEl>
                                      </p:cBhvr>
                                    </p:animEffect>
                                  </p:childTnLst>
                                </p:cTn>
                              </p:par>
                              <p:par>
                                <p:cTn fill="hold" nodeType="with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1000"/>
                                        <p:tgtEl>
                                          <p:spTgt spid="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gtEl>
                                        <p:attrNameLst>
                                          <p:attrName>style.visibility</p:attrName>
                                        </p:attrNameLst>
                                      </p:cBhvr>
                                      <p:to>
                                        <p:strVal val="visible"/>
                                      </p:to>
                                    </p:set>
                                    <p:animEffect filter="fade" transition="in">
                                      <p:cBhvr>
                                        <p:cTn dur="1000"/>
                                        <p:tgtEl>
                                          <p:spTgt spid="65"/>
                                        </p:tgtEl>
                                      </p:cBhvr>
                                    </p:animEffect>
                                  </p:childTnLst>
                                </p:cTn>
                              </p:par>
                              <p:par>
                                <p:cTn fill="hold" nodeType="with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000"/>
                                        <p:tgtEl>
                                          <p:spTgt spid="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
                                        </p:tgtEl>
                                        <p:attrNameLst>
                                          <p:attrName>style.visibility</p:attrName>
                                        </p:attrNameLst>
                                      </p:cBhvr>
                                      <p:to>
                                        <p:strVal val="visible"/>
                                      </p:to>
                                    </p:set>
                                    <p:animEffect filter="fade" transition="in">
                                      <p:cBhvr>
                                        <p:cTn dur="1000"/>
                                        <p:tgtEl>
                                          <p:spTgt spid="61"/>
                                        </p:tgtEl>
                                      </p:cBhvr>
                                    </p:animEffect>
                                  </p:childTnLst>
                                </p:cTn>
                              </p:par>
                              <p:par>
                                <p:cTn fill="hold" nodeType="with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"Five and Three" Summary Style</a:t>
            </a:r>
            <a:endParaRPr/>
          </a:p>
        </p:txBody>
      </p:sp>
      <p:sp>
        <p:nvSpPr>
          <p:cNvPr id="173" name="Google Shape;173;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For middle and high school, midway to college level</a:t>
            </a:r>
            <a:endParaRPr/>
          </a:p>
          <a:p>
            <a:pPr indent="-342900" lvl="0" marL="457200" rtl="0" algn="l">
              <a:spcBef>
                <a:spcPts val="0"/>
              </a:spcBef>
              <a:spcAft>
                <a:spcPts val="0"/>
              </a:spcAft>
              <a:buSzPts val="1800"/>
              <a:buChar char="●"/>
            </a:pPr>
            <a:r>
              <a:rPr b="1" lang="en" u="sng"/>
              <a:t>Elementary School: </a:t>
            </a:r>
            <a:r>
              <a:rPr lang="en"/>
              <a:t>"Tell what this says"</a:t>
            </a:r>
            <a:endParaRPr/>
          </a:p>
          <a:p>
            <a:pPr indent="-342900" lvl="0" marL="457200" rtl="0" algn="l">
              <a:spcBef>
                <a:spcPts val="0"/>
              </a:spcBef>
              <a:spcAft>
                <a:spcPts val="0"/>
              </a:spcAft>
              <a:buSzPts val="1800"/>
              <a:buChar char="●"/>
            </a:pPr>
            <a:r>
              <a:rPr lang="en"/>
              <a:t>"Five and Three" Summary style</a:t>
            </a:r>
            <a:endParaRPr/>
          </a:p>
          <a:p>
            <a:pPr indent="-317500" lvl="1" marL="914400" rtl="0" algn="l">
              <a:spcBef>
                <a:spcPts val="0"/>
              </a:spcBef>
              <a:spcAft>
                <a:spcPts val="0"/>
              </a:spcAft>
              <a:buSzPts val="1400"/>
              <a:buChar char="○"/>
            </a:pPr>
            <a:r>
              <a:rPr lang="en"/>
              <a:t>forces you to focus on just what's important; to prioritize</a:t>
            </a:r>
            <a:endParaRPr/>
          </a:p>
          <a:p>
            <a:pPr indent="-317500" lvl="1" marL="914400" rtl="0" algn="l">
              <a:spcBef>
                <a:spcPts val="0"/>
              </a:spcBef>
              <a:spcAft>
                <a:spcPts val="0"/>
              </a:spcAft>
              <a:buSzPts val="1400"/>
              <a:buChar char="○"/>
            </a:pPr>
            <a:r>
              <a:rPr lang="en"/>
              <a:t>asks you to reflect on what you've read from the lens of your experience</a:t>
            </a:r>
            <a:endParaRPr/>
          </a:p>
          <a:p>
            <a:pPr indent="-342900" lvl="0" marL="457200" rtl="0" algn="l">
              <a:spcBef>
                <a:spcPts val="0"/>
              </a:spcBef>
              <a:spcAft>
                <a:spcPts val="0"/>
              </a:spcAft>
              <a:buSzPts val="1800"/>
              <a:buChar char="●"/>
            </a:pPr>
            <a:r>
              <a:rPr b="1" lang="en" u="sng"/>
              <a:t>College Level</a:t>
            </a:r>
            <a:r>
              <a:rPr lang="en"/>
              <a:t>: "Tell why the author says this; judge how reliable the source is; critically think about the text; reflect on the text from the lens of your experience."</a:t>
            </a:r>
            <a:endParaRPr/>
          </a:p>
          <a:p>
            <a:pPr indent="-317500" lvl="1" marL="914400" rtl="0" algn="l">
              <a:spcBef>
                <a:spcPts val="0"/>
              </a:spcBef>
              <a:spcAft>
                <a:spcPts val="0"/>
              </a:spcAft>
              <a:buSzPts val="1400"/>
              <a:buChar char="○"/>
            </a:pPr>
            <a:r>
              <a:rPr lang="en"/>
              <a:t>"re-telling" disappears from assignments now</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is the "three" important?</a:t>
            </a:r>
            <a:endParaRPr/>
          </a:p>
        </p:txBody>
      </p:sp>
      <p:sp>
        <p:nvSpPr>
          <p:cNvPr id="179" name="Google Shape;179;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You recall better things that have meaning for you and which you connect to your prior experiences</a:t>
            </a:r>
            <a:endParaRPr sz="2000"/>
          </a:p>
          <a:p>
            <a:pPr indent="-355600" lvl="0" marL="457200" rtl="0" algn="l">
              <a:spcBef>
                <a:spcPts val="0"/>
              </a:spcBef>
              <a:spcAft>
                <a:spcPts val="0"/>
              </a:spcAft>
              <a:buSzPts val="2000"/>
              <a:buChar char="●"/>
            </a:pPr>
            <a:r>
              <a:rPr lang="en" sz="2000"/>
              <a:t>It demonstrates understanding, since you cannot reflect on a text unless you understand it.</a:t>
            </a:r>
            <a:endParaRPr sz="2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Weak Reflections</a:t>
            </a:r>
            <a:endParaRPr/>
          </a:p>
        </p:txBody>
      </p:sp>
      <p:sp>
        <p:nvSpPr>
          <p:cNvPr id="185" name="Google Shape;185;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t>just say something is "cool" or "amazing"</a:t>
            </a:r>
            <a:endParaRPr sz="2100"/>
          </a:p>
          <a:p>
            <a:pPr indent="-361950" lvl="0" marL="457200" rtl="0" algn="l">
              <a:spcBef>
                <a:spcPts val="0"/>
              </a:spcBef>
              <a:spcAft>
                <a:spcPts val="0"/>
              </a:spcAft>
              <a:buSzPts val="2100"/>
              <a:buChar char="●"/>
            </a:pPr>
            <a:r>
              <a:rPr lang="en" sz="2100"/>
              <a:t>just summarize some things from the summary</a:t>
            </a:r>
            <a:endParaRPr sz="2100"/>
          </a:p>
          <a:p>
            <a:pPr indent="-361950" lvl="0" marL="457200" rtl="0" algn="l">
              <a:spcBef>
                <a:spcPts val="0"/>
              </a:spcBef>
              <a:spcAft>
                <a:spcPts val="0"/>
              </a:spcAft>
              <a:buSzPts val="2100"/>
              <a:buChar char="●"/>
            </a:pPr>
            <a:r>
              <a:rPr lang="en" sz="2100"/>
              <a:t>just ask questions</a:t>
            </a:r>
            <a:endParaRPr sz="21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good reflections on a text.</a:t>
            </a:r>
            <a:endParaRPr/>
          </a:p>
        </p:txBody>
      </p:sp>
      <p:sp>
        <p:nvSpPr>
          <p:cNvPr id="191" name="Google Shape;191;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SzPts val="2300"/>
              <a:buChar char="●"/>
            </a:pPr>
            <a:r>
              <a:rPr lang="en" sz="2300"/>
              <a:t>insightful</a:t>
            </a:r>
            <a:endParaRPr sz="2300"/>
          </a:p>
          <a:p>
            <a:pPr indent="-374650" lvl="0" marL="457200" rtl="0" algn="l">
              <a:spcBef>
                <a:spcPts val="0"/>
              </a:spcBef>
              <a:spcAft>
                <a:spcPts val="0"/>
              </a:spcAft>
              <a:buSzPts val="2300"/>
              <a:buChar char="●"/>
            </a:pPr>
            <a:r>
              <a:rPr lang="en" sz="2300"/>
              <a:t>genuine</a:t>
            </a:r>
            <a:endParaRPr sz="2300"/>
          </a:p>
          <a:p>
            <a:pPr indent="-374650" lvl="0" marL="457200" rtl="0" algn="l">
              <a:spcBef>
                <a:spcPts val="0"/>
              </a:spcBef>
              <a:spcAft>
                <a:spcPts val="0"/>
              </a:spcAft>
              <a:buSzPts val="2300"/>
              <a:buChar char="●"/>
            </a:pPr>
            <a:r>
              <a:rPr lang="en" sz="2300"/>
              <a:t>connects to personal experience </a:t>
            </a:r>
            <a:endParaRPr sz="2300"/>
          </a:p>
          <a:p>
            <a:pPr indent="-374650" lvl="0" marL="457200" rtl="0" algn="l">
              <a:spcBef>
                <a:spcPts val="0"/>
              </a:spcBef>
              <a:spcAft>
                <a:spcPts val="0"/>
              </a:spcAft>
              <a:buSzPts val="2300"/>
              <a:buChar char="●"/>
            </a:pPr>
            <a:r>
              <a:rPr lang="en" sz="2300"/>
              <a:t>follows logically from text</a:t>
            </a:r>
            <a:endParaRPr sz="23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AI Coach</a:t>
            </a:r>
            <a:endParaRPr/>
          </a:p>
        </p:txBody>
      </p:sp>
      <p:sp>
        <p:nvSpPr>
          <p:cNvPr id="197" name="Google Shape;197;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t>Experimental artificial intelligence software to score summaries</a:t>
            </a:r>
            <a:endParaRPr sz="2100"/>
          </a:p>
          <a:p>
            <a:pPr indent="-361950" lvl="0" marL="457200" rtl="0" algn="l">
              <a:spcBef>
                <a:spcPts val="0"/>
              </a:spcBef>
              <a:spcAft>
                <a:spcPts val="0"/>
              </a:spcAft>
              <a:buSzPts val="2100"/>
              <a:buChar char="●"/>
            </a:pPr>
            <a:r>
              <a:rPr lang="en" sz="2100"/>
              <a:t>It uses 11 text features and compares your summary to models I teach the AI in advance, then attempts to score your summary as I would</a:t>
            </a:r>
            <a:endParaRPr sz="2100"/>
          </a:p>
          <a:p>
            <a:pPr indent="-361950" lvl="0" marL="457200" rtl="0" algn="l">
              <a:spcBef>
                <a:spcPts val="0"/>
              </a:spcBef>
              <a:spcAft>
                <a:spcPts val="0"/>
              </a:spcAft>
              <a:buSzPts val="2100"/>
              <a:buChar char="●"/>
            </a:pPr>
            <a:r>
              <a:rPr lang="en" sz="2100"/>
              <a:t>It's not perfect -- use it as a tool to advise you.</a:t>
            </a:r>
            <a:endParaRPr sz="21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do I mean by a "mechanical" summary?</a:t>
            </a:r>
            <a:endParaRPr/>
          </a:p>
        </p:txBody>
      </p:sp>
      <p:sp>
        <p:nvSpPr>
          <p:cNvPr id="203" name="Google Shape;203;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Copy-paste the "most important sentence" in each paragraph</a:t>
            </a:r>
            <a:endParaRPr/>
          </a:p>
          <a:p>
            <a:pPr indent="-342900" lvl="0" marL="457200" rtl="0" algn="l">
              <a:spcBef>
                <a:spcPts val="1600"/>
              </a:spcBef>
              <a:spcAft>
                <a:spcPts val="0"/>
              </a:spcAft>
              <a:buSzPts val="1800"/>
              <a:buAutoNum type="arabicPeriod"/>
            </a:pPr>
            <a:r>
              <a:rPr lang="en"/>
              <a:t>Assemble these sentences into only FIVE</a:t>
            </a:r>
            <a:endParaRPr/>
          </a:p>
          <a:p>
            <a:pPr indent="-317500" lvl="1" marL="914400" rtl="0" algn="l">
              <a:spcBef>
                <a:spcPts val="1600"/>
              </a:spcBef>
              <a:spcAft>
                <a:spcPts val="0"/>
              </a:spcAft>
              <a:buSzPts val="1400"/>
              <a:buAutoNum type="alphaLcPeriod"/>
            </a:pPr>
            <a:r>
              <a:rPr lang="en"/>
              <a:t>semicolon</a:t>
            </a:r>
            <a:endParaRPr/>
          </a:p>
          <a:p>
            <a:pPr indent="-317500" lvl="1" marL="914400" rtl="0" algn="l">
              <a:spcBef>
                <a:spcPts val="1600"/>
              </a:spcBef>
              <a:spcAft>
                <a:spcPts val="0"/>
              </a:spcAft>
              <a:buSzPts val="1400"/>
              <a:buAutoNum type="alphaLcPeriod"/>
            </a:pPr>
            <a:r>
              <a:rPr lang="en"/>
              <a:t>conjunctions</a:t>
            </a:r>
            <a:endParaRPr/>
          </a:p>
          <a:p>
            <a:pPr indent="-342900" lvl="0" marL="457200" rtl="0" algn="l">
              <a:spcBef>
                <a:spcPts val="1600"/>
              </a:spcBef>
              <a:spcAft>
                <a:spcPts val="1600"/>
              </a:spcAft>
              <a:buSzPts val="1800"/>
              <a:buAutoNum type="arabicPeriod"/>
            </a:pPr>
            <a:r>
              <a:rPr lang="en"/>
              <a:t>2nd paragraph: personal reaction to text</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8"/>
          <p:cNvSpPr txBox="1"/>
          <p:nvPr>
            <p:ph type="title"/>
          </p:nvPr>
        </p:nvSpPr>
        <p:spPr>
          <a:xfrm>
            <a:off x="311700" y="445025"/>
            <a:ext cx="5880900" cy="5727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SzPts val="2800"/>
              <a:buAutoNum type="arabicPeriod"/>
            </a:pPr>
            <a:r>
              <a:rPr lang="en"/>
              <a:t>Select the important sentences ...</a:t>
            </a:r>
            <a:endParaRPr/>
          </a:p>
        </p:txBody>
      </p:sp>
      <p:sp>
        <p:nvSpPr>
          <p:cNvPr id="209" name="Google Shape;209;p38"/>
          <p:cNvSpPr txBox="1"/>
          <p:nvPr>
            <p:ph idx="1" type="body"/>
          </p:nvPr>
        </p:nvSpPr>
        <p:spPr>
          <a:xfrm>
            <a:off x="311700" y="958000"/>
            <a:ext cx="5709900" cy="3888900"/>
          </a:xfrm>
          <a:prstGeom prst="rect">
            <a:avLst/>
          </a:prstGeom>
        </p:spPr>
        <p:txBody>
          <a:bodyPr anchorCtr="0" anchor="t" bIns="91425" lIns="91425" spcFirstLastPara="1" rIns="91425" wrap="square" tIns="91425">
            <a:noAutofit/>
          </a:bodyPr>
          <a:lstStyle/>
          <a:p>
            <a:pPr indent="0" lvl="0" marL="0" marR="965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In the Middle Ages, many educated Europeans took great interest in</a:t>
            </a:r>
            <a:endParaRPr b="1" sz="800">
              <a:solidFill>
                <a:schemeClr val="dk1"/>
              </a:solidFill>
              <a:highlight>
                <a:srgbClr val="FFFFFF"/>
              </a:highlight>
              <a:latin typeface="Courier New"/>
              <a:ea typeface="Courier New"/>
              <a:cs typeface="Courier New"/>
              <a:sym typeface="Courier New"/>
            </a:endParaRPr>
          </a:p>
          <a:p>
            <a:pPr indent="0" lvl="0" marL="0" marR="1104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 world around them. However, these "natural philosophers," as</a:t>
            </a:r>
            <a:endParaRPr b="1" sz="800">
              <a:solidFill>
                <a:schemeClr val="dk1"/>
              </a:solidFill>
              <a:highlight>
                <a:srgbClr val="FFFFFF"/>
              </a:highlight>
              <a:latin typeface="Courier New"/>
              <a:ea typeface="Courier New"/>
              <a:cs typeface="Courier New"/>
              <a:sym typeface="Courier New"/>
            </a:endParaRPr>
          </a:p>
          <a:p>
            <a:pPr indent="0" lvl="0" marL="0" marR="1219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medieval scientists were known, did not make observations of the</a:t>
            </a:r>
            <a:endParaRPr b="1" sz="800">
              <a:solidFill>
                <a:schemeClr val="dk1"/>
              </a:solidFill>
              <a:highlight>
                <a:srgbClr val="FFFFFF"/>
              </a:highlight>
              <a:latin typeface="Courier New"/>
              <a:ea typeface="Courier New"/>
              <a:cs typeface="Courier New"/>
              <a:sym typeface="Courier New"/>
            </a:endParaRPr>
          </a:p>
          <a:p>
            <a:pPr indent="0" lvl="0" marL="0" marR="1231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natural world. Instead they relied on a few ancient authorities—</a:t>
            </a:r>
            <a:endParaRPr b="1" sz="800">
              <a:solidFill>
                <a:schemeClr val="dk1"/>
              </a:solidFill>
              <a:highlight>
                <a:srgbClr val="FFFFFF"/>
              </a:highlight>
              <a:latin typeface="Courier New"/>
              <a:ea typeface="Courier New"/>
              <a:cs typeface="Courier New"/>
              <a:sym typeface="Courier New"/>
            </a:endParaRPr>
          </a:p>
          <a:p>
            <a:pPr indent="0" lvl="0" marL="0" marR="1231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especially Aristotle—for their scientific knowledge. During the</a:t>
            </a:r>
            <a:endParaRPr b="1" sz="800">
              <a:solidFill>
                <a:schemeClr val="dk1"/>
              </a:solidFill>
              <a:highlight>
                <a:srgbClr val="FFFFFF"/>
              </a:highlight>
              <a:latin typeface="Courier New"/>
              <a:ea typeface="Courier New"/>
              <a:cs typeface="Courier New"/>
              <a:sym typeface="Courier New"/>
            </a:endParaRPr>
          </a:p>
          <a:p>
            <a:pPr indent="0" lvl="0" marL="0" marR="901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fifteenth and sixteenth centuries, a number of changes occurred that</a:t>
            </a:r>
            <a:endParaRPr b="1" sz="800">
              <a:solidFill>
                <a:schemeClr val="dk1"/>
              </a:solidFill>
              <a:highlight>
                <a:srgbClr val="FFFFFF"/>
              </a:highlight>
              <a:latin typeface="Courier New"/>
              <a:ea typeface="Courier New"/>
              <a:cs typeface="Courier New"/>
              <a:sym typeface="Courier New"/>
            </a:endParaRPr>
          </a:p>
          <a:p>
            <a:pPr indent="0" lvl="0" marL="0" marR="1600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caused the natural philosophers to abandon their old views.</a:t>
            </a:r>
            <a:endParaRPr b="1" sz="800">
              <a:solidFill>
                <a:schemeClr val="dk1"/>
              </a:solidFill>
              <a:highlight>
                <a:srgbClr val="FFFFFF"/>
              </a:highlight>
              <a:latin typeface="Courier New"/>
              <a:ea typeface="Courier New"/>
              <a:cs typeface="Courier New"/>
              <a:sym typeface="Courier New"/>
            </a:endParaRPr>
          </a:p>
          <a:p>
            <a:pPr indent="0" lvl="0" marL="0" marR="16002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0" marR="12954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Renaissance humanists had mastered Greek as well as Latin.</a:t>
            </a:r>
            <a:endParaRPr b="1" sz="800">
              <a:solidFill>
                <a:schemeClr val="dk1"/>
              </a:solidFill>
              <a:highlight>
                <a:srgbClr val="FFFFFF"/>
              </a:highlight>
              <a:latin typeface="Courier New"/>
              <a:ea typeface="Courier New"/>
              <a:cs typeface="Courier New"/>
              <a:sym typeface="Courier New"/>
            </a:endParaRPr>
          </a:p>
          <a:p>
            <a:pPr indent="0" lvl="0" marL="0" marR="1282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These language skills gave them access to newly discovered works</a:t>
            </a:r>
            <a:endParaRPr b="1" sz="800">
              <a:solidFill>
                <a:schemeClr val="dk1"/>
              </a:solidFill>
              <a:highlight>
                <a:srgbClr val="FFFFFF"/>
              </a:highlight>
              <a:latin typeface="Courier New"/>
              <a:ea typeface="Courier New"/>
              <a:cs typeface="Courier New"/>
              <a:sym typeface="Courier New"/>
            </a:endParaRPr>
          </a:p>
          <a:p>
            <a:pPr indent="0" lvl="0" marL="0" marR="1143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by Archimedes and Plato. These writings made it obvious that some</a:t>
            </a:r>
            <a:endParaRPr b="1" sz="800">
              <a:solidFill>
                <a:schemeClr val="dk1"/>
              </a:solidFill>
              <a:highlight>
                <a:srgbClr val="FFFFFF"/>
              </a:highlight>
              <a:latin typeface="Courier New"/>
              <a:ea typeface="Courier New"/>
              <a:cs typeface="Courier New"/>
              <a:sym typeface="Courier New"/>
            </a:endParaRPr>
          </a:p>
          <a:p>
            <a:pPr indent="0" lvl="0" marL="0" marR="11938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ancient thinkers had disagreed with Aristotle and other accepted</a:t>
            </a:r>
            <a:endParaRPr b="1" sz="800">
              <a:solidFill>
                <a:schemeClr val="dk1"/>
              </a:solidFill>
              <a:highlight>
                <a:srgbClr val="FFFFFF"/>
              </a:highlight>
              <a:latin typeface="Courier New"/>
              <a:ea typeface="Courier New"/>
              <a:cs typeface="Courier New"/>
              <a:sym typeface="Courier New"/>
            </a:endParaRPr>
          </a:p>
          <a:p>
            <a:pPr indent="0" lvl="0" marL="0" marR="30861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authorities of the Middle Ages.</a:t>
            </a:r>
            <a:endParaRPr b="1" sz="800">
              <a:solidFill>
                <a:schemeClr val="dk1"/>
              </a:solidFill>
              <a:highlight>
                <a:srgbClr val="FFFFFF"/>
              </a:highlight>
              <a:latin typeface="Courier New"/>
              <a:ea typeface="Courier New"/>
              <a:cs typeface="Courier New"/>
              <a:sym typeface="Courier New"/>
            </a:endParaRPr>
          </a:p>
          <a:p>
            <a:pPr indent="0" lvl="0" marL="0" marR="30861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0" marR="13716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Other developments also encouraged new ways of thinking.</a:t>
            </a:r>
            <a:endParaRPr b="1" sz="800">
              <a:solidFill>
                <a:schemeClr val="dk1"/>
              </a:solidFill>
              <a:highlight>
                <a:srgbClr val="FFFFFF"/>
              </a:highlight>
              <a:latin typeface="Courier New"/>
              <a:ea typeface="Courier New"/>
              <a:cs typeface="Courier New"/>
              <a:sym typeface="Courier New"/>
            </a:endParaRPr>
          </a:p>
          <a:p>
            <a:pPr indent="0" lvl="0" marL="0" marR="11303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Technical problems that required careful observation and accurate</a:t>
            </a:r>
            <a:endParaRPr b="1" sz="800">
              <a:solidFill>
                <a:schemeClr val="dk1"/>
              </a:solidFill>
              <a:highlight>
                <a:srgbClr val="FFFFFF"/>
              </a:highlight>
              <a:latin typeface="Courier New"/>
              <a:ea typeface="Courier New"/>
              <a:cs typeface="Courier New"/>
              <a:sym typeface="Courier New"/>
            </a:endParaRPr>
          </a:p>
          <a:p>
            <a:pPr indent="0" lvl="0" marL="0" marR="1219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measurements, such as calculating the amount of weight that ships</a:t>
            </a:r>
            <a:endParaRPr b="1" sz="800">
              <a:solidFill>
                <a:schemeClr val="dk1"/>
              </a:solidFill>
              <a:highlight>
                <a:srgbClr val="FFFFFF"/>
              </a:highlight>
              <a:latin typeface="Courier New"/>
              <a:ea typeface="Courier New"/>
              <a:cs typeface="Courier New"/>
              <a:sym typeface="Courier New"/>
            </a:endParaRPr>
          </a:p>
          <a:p>
            <a:pPr indent="0" lvl="0" marL="12700" marR="14605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could hold, served to stimulate scientific activity. Then, too, the</a:t>
            </a:r>
            <a:endParaRPr b="1" sz="800">
              <a:solidFill>
                <a:schemeClr val="dk1"/>
              </a:solidFill>
              <a:highlight>
                <a:srgbClr val="FFFFFF"/>
              </a:highlight>
              <a:latin typeface="Courier New"/>
              <a:ea typeface="Courier New"/>
              <a:cs typeface="Courier New"/>
              <a:sym typeface="Courier New"/>
            </a:endParaRPr>
          </a:p>
          <a:p>
            <a:pPr indent="0" lvl="0" marL="12700" marR="9906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invention of new instruments, such as the telescope and microscope,</a:t>
            </a:r>
            <a:endParaRPr b="1" sz="800">
              <a:solidFill>
                <a:schemeClr val="dk1"/>
              </a:solidFill>
              <a:highlight>
                <a:srgbClr val="FFFFFF"/>
              </a:highlight>
              <a:latin typeface="Courier New"/>
              <a:ea typeface="Courier New"/>
              <a:cs typeface="Courier New"/>
              <a:sym typeface="Courier New"/>
            </a:endParaRPr>
          </a:p>
          <a:p>
            <a:pPr indent="0" lvl="0" marL="12700" marR="16764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made fresh scientific discoveries possible. Above all, the printing</a:t>
            </a:r>
            <a:endParaRPr b="1" sz="800">
              <a:solidFill>
                <a:schemeClr val="dk1"/>
              </a:solidFill>
              <a:highlight>
                <a:srgbClr val="FFFFFF"/>
              </a:highlight>
              <a:latin typeface="Courier New"/>
              <a:ea typeface="Courier New"/>
              <a:cs typeface="Courier New"/>
              <a:sym typeface="Courier New"/>
            </a:endParaRPr>
          </a:p>
          <a:p>
            <a:pPr indent="0" lvl="0" marL="12700" marR="21463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press helped spread new ideas quickly and easily.</a:t>
            </a:r>
            <a:endParaRPr b="1" sz="800">
              <a:solidFill>
                <a:schemeClr val="dk1"/>
              </a:solidFill>
              <a:highlight>
                <a:srgbClr val="FFFFFF"/>
              </a:highlight>
              <a:latin typeface="Courier New"/>
              <a:ea typeface="Courier New"/>
              <a:cs typeface="Courier New"/>
              <a:sym typeface="Courier New"/>
            </a:endParaRPr>
          </a:p>
          <a:p>
            <a:pPr indent="0" lvl="0" marL="12700" marR="21463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279400" marR="1409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Mathematics played a key role in the scientific achievements</a:t>
            </a:r>
            <a:endParaRPr b="1" sz="800">
              <a:solidFill>
                <a:schemeClr val="dk1"/>
              </a:solidFill>
              <a:highlight>
                <a:srgbClr val="FFFFFF"/>
              </a:highlight>
              <a:latin typeface="Courier New"/>
              <a:ea typeface="Courier New"/>
              <a:cs typeface="Courier New"/>
              <a:sym typeface="Courier New"/>
            </a:endParaRPr>
          </a:p>
          <a:p>
            <a:pPr indent="0" lvl="0" marL="12700" marR="1016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of the time. It was promoted in the Renaissance by the rediscovery of</a:t>
            </a:r>
            <a:endParaRPr b="1" sz="800">
              <a:solidFill>
                <a:schemeClr val="dk1"/>
              </a:solidFill>
              <a:highlight>
                <a:srgbClr val="FFFFFF"/>
              </a:highlight>
              <a:latin typeface="Courier New"/>
              <a:ea typeface="Courier New"/>
              <a:cs typeface="Courier New"/>
              <a:sym typeface="Courier New"/>
            </a:endParaRPr>
          </a:p>
          <a:p>
            <a:pPr indent="0" lvl="0" marL="0" marR="1092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 works of ancient mathematicians. Moreover, mathematics was</a:t>
            </a:r>
            <a:endParaRPr b="1" sz="800">
              <a:solidFill>
                <a:schemeClr val="dk1"/>
              </a:solidFill>
              <a:highlight>
                <a:srgbClr val="FFFFFF"/>
              </a:highlight>
              <a:latin typeface="Courier New"/>
              <a:ea typeface="Courier New"/>
              <a:cs typeface="Courier New"/>
              <a:sym typeface="Courier New"/>
            </a:endParaRPr>
          </a:p>
          <a:p>
            <a:pPr indent="0" lvl="0" marL="0" marR="1524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seen as the key to navigation, military science, and geography.</a:t>
            </a:r>
            <a:endParaRPr b="1" sz="800">
              <a:solidFill>
                <a:schemeClr val="dk1"/>
              </a:solidFill>
              <a:highlight>
                <a:srgbClr val="FFFFFF"/>
              </a:highlight>
              <a:latin typeface="Courier New"/>
              <a:ea typeface="Courier New"/>
              <a:cs typeface="Courier New"/>
              <a:sym typeface="Courier New"/>
            </a:endParaRPr>
          </a:p>
          <a:p>
            <a:pPr indent="0" lvl="0" marL="0" rtl="0" algn="l">
              <a:spcBef>
                <a:spcPts val="0"/>
              </a:spcBef>
              <a:spcAft>
                <a:spcPts val="1600"/>
              </a:spcAft>
              <a:buNone/>
            </a:pPr>
            <a:r>
              <a:t/>
            </a:r>
            <a:endParaRPr b="1" sz="800"/>
          </a:p>
        </p:txBody>
      </p:sp>
      <p:sp>
        <p:nvSpPr>
          <p:cNvPr id="210" name="Google Shape;210;p38"/>
          <p:cNvSpPr/>
          <p:nvPr/>
        </p:nvSpPr>
        <p:spPr>
          <a:xfrm>
            <a:off x="4732950" y="1152475"/>
            <a:ext cx="3980100" cy="36147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500"/>
              <a:t>In the Middle Ages, many educated Europeans took great interest in the world around them. They relied on a few ancient authorities — especially Aristotle — for their scientific knowledge. Language skills gave them access to newly discovered work. Other developments also encouraged new ways of thinking. New instruments, such as the telescope and  microscope, made fresh scientific discoveries possible. Mathematics played a key role in the scientific achievements</a:t>
            </a:r>
            <a:endParaRPr sz="1500"/>
          </a:p>
          <a:p>
            <a:pPr indent="0" lvl="0" marL="0" rtl="0" algn="l">
              <a:spcBef>
                <a:spcPts val="0"/>
              </a:spcBef>
              <a:spcAft>
                <a:spcPts val="0"/>
              </a:spcAft>
              <a:buNone/>
            </a:pPr>
            <a:r>
              <a:rPr lang="en" sz="1500"/>
              <a:t>of the time. </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p:txBody>
      </p:sp>
      <p:sp>
        <p:nvSpPr>
          <p:cNvPr id="211" name="Google Shape;211;p38"/>
          <p:cNvSpPr/>
          <p:nvPr/>
        </p:nvSpPr>
        <p:spPr>
          <a:xfrm>
            <a:off x="6477850" y="262300"/>
            <a:ext cx="2292300" cy="755400"/>
          </a:xfrm>
          <a:prstGeom prst="wedgeRoundRectCallout">
            <a:avLst>
              <a:gd fmla="val -20833" name="adj1"/>
              <a:gd fmla="val 62500"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This is just a short sample… normally it's 4 pages...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 Assemble into 5 sentences.</a:t>
            </a:r>
            <a:endParaRPr/>
          </a:p>
        </p:txBody>
      </p:sp>
      <p:sp>
        <p:nvSpPr>
          <p:cNvPr id="217" name="Google Shape;217;p39"/>
          <p:cNvSpPr txBox="1"/>
          <p:nvPr>
            <p:ph idx="1" type="body"/>
          </p:nvPr>
        </p:nvSpPr>
        <p:spPr>
          <a:xfrm>
            <a:off x="311700" y="958000"/>
            <a:ext cx="5709900" cy="3888900"/>
          </a:xfrm>
          <a:prstGeom prst="rect">
            <a:avLst/>
          </a:prstGeom>
        </p:spPr>
        <p:txBody>
          <a:bodyPr anchorCtr="0" anchor="t" bIns="91425" lIns="91425" spcFirstLastPara="1" rIns="91425" wrap="square" tIns="91425">
            <a:noAutofit/>
          </a:bodyPr>
          <a:lstStyle/>
          <a:p>
            <a:pPr indent="0" lvl="0" marL="0" marR="965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In the Middle Ages, many educated Europeans took great interest in</a:t>
            </a:r>
            <a:endParaRPr b="1" sz="800">
              <a:solidFill>
                <a:schemeClr val="dk1"/>
              </a:solidFill>
              <a:highlight>
                <a:srgbClr val="FFFFFF"/>
              </a:highlight>
              <a:latin typeface="Courier New"/>
              <a:ea typeface="Courier New"/>
              <a:cs typeface="Courier New"/>
              <a:sym typeface="Courier New"/>
            </a:endParaRPr>
          </a:p>
          <a:p>
            <a:pPr indent="0" lvl="0" marL="0" marR="1104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 world around them. However, these "natural philosophers," as</a:t>
            </a:r>
            <a:endParaRPr b="1" sz="800">
              <a:solidFill>
                <a:schemeClr val="dk1"/>
              </a:solidFill>
              <a:highlight>
                <a:srgbClr val="FFFFFF"/>
              </a:highlight>
              <a:latin typeface="Courier New"/>
              <a:ea typeface="Courier New"/>
              <a:cs typeface="Courier New"/>
              <a:sym typeface="Courier New"/>
            </a:endParaRPr>
          </a:p>
          <a:p>
            <a:pPr indent="0" lvl="0" marL="0" marR="1219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medieval scientists were known, did not make observations of the</a:t>
            </a:r>
            <a:endParaRPr b="1" sz="800">
              <a:solidFill>
                <a:schemeClr val="dk1"/>
              </a:solidFill>
              <a:highlight>
                <a:srgbClr val="FFFFFF"/>
              </a:highlight>
              <a:latin typeface="Courier New"/>
              <a:ea typeface="Courier New"/>
              <a:cs typeface="Courier New"/>
              <a:sym typeface="Courier New"/>
            </a:endParaRPr>
          </a:p>
          <a:p>
            <a:pPr indent="0" lvl="0" marL="0" marR="1231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natural world. Instead they relied on a few ancient authorities—</a:t>
            </a:r>
            <a:endParaRPr b="1" sz="800">
              <a:solidFill>
                <a:schemeClr val="dk1"/>
              </a:solidFill>
              <a:highlight>
                <a:srgbClr val="FFFFFF"/>
              </a:highlight>
              <a:latin typeface="Courier New"/>
              <a:ea typeface="Courier New"/>
              <a:cs typeface="Courier New"/>
              <a:sym typeface="Courier New"/>
            </a:endParaRPr>
          </a:p>
          <a:p>
            <a:pPr indent="0" lvl="0" marL="0" marR="12319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especially Aristotle—for their scientific knowledge. During the</a:t>
            </a:r>
            <a:endParaRPr b="1" sz="800">
              <a:solidFill>
                <a:schemeClr val="dk1"/>
              </a:solidFill>
              <a:highlight>
                <a:srgbClr val="FFFFFF"/>
              </a:highlight>
              <a:latin typeface="Courier New"/>
              <a:ea typeface="Courier New"/>
              <a:cs typeface="Courier New"/>
              <a:sym typeface="Courier New"/>
            </a:endParaRPr>
          </a:p>
          <a:p>
            <a:pPr indent="0" lvl="0" marL="0" marR="901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fifteenth and sixteenth centuries, a number of changes occurred that</a:t>
            </a:r>
            <a:endParaRPr b="1" sz="800">
              <a:solidFill>
                <a:schemeClr val="dk1"/>
              </a:solidFill>
              <a:highlight>
                <a:srgbClr val="FFFFFF"/>
              </a:highlight>
              <a:latin typeface="Courier New"/>
              <a:ea typeface="Courier New"/>
              <a:cs typeface="Courier New"/>
              <a:sym typeface="Courier New"/>
            </a:endParaRPr>
          </a:p>
          <a:p>
            <a:pPr indent="0" lvl="0" marL="0" marR="1600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caused the natural philosophers to abandon their old views.</a:t>
            </a:r>
            <a:endParaRPr b="1" sz="800">
              <a:solidFill>
                <a:schemeClr val="dk1"/>
              </a:solidFill>
              <a:highlight>
                <a:srgbClr val="FFFFFF"/>
              </a:highlight>
              <a:latin typeface="Courier New"/>
              <a:ea typeface="Courier New"/>
              <a:cs typeface="Courier New"/>
              <a:sym typeface="Courier New"/>
            </a:endParaRPr>
          </a:p>
          <a:p>
            <a:pPr indent="0" lvl="0" marL="0" marR="16002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0" marR="12954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Renaissance humanists had mastered Greek as well as Latin.</a:t>
            </a:r>
            <a:endParaRPr b="1" sz="800">
              <a:solidFill>
                <a:schemeClr val="dk1"/>
              </a:solidFill>
              <a:highlight>
                <a:srgbClr val="FFFFFF"/>
              </a:highlight>
              <a:latin typeface="Courier New"/>
              <a:ea typeface="Courier New"/>
              <a:cs typeface="Courier New"/>
              <a:sym typeface="Courier New"/>
            </a:endParaRPr>
          </a:p>
          <a:p>
            <a:pPr indent="0" lvl="0" marL="0" marR="1282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These language skills gave them access to newly discovered works</a:t>
            </a:r>
            <a:endParaRPr b="1" sz="800">
              <a:solidFill>
                <a:schemeClr val="dk1"/>
              </a:solidFill>
              <a:highlight>
                <a:srgbClr val="FFFFFF"/>
              </a:highlight>
              <a:latin typeface="Courier New"/>
              <a:ea typeface="Courier New"/>
              <a:cs typeface="Courier New"/>
              <a:sym typeface="Courier New"/>
            </a:endParaRPr>
          </a:p>
          <a:p>
            <a:pPr indent="0" lvl="0" marL="0" marR="1143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by Archimedes and Plato. These writings made it obvious that some</a:t>
            </a:r>
            <a:endParaRPr b="1" sz="800">
              <a:solidFill>
                <a:schemeClr val="dk1"/>
              </a:solidFill>
              <a:highlight>
                <a:srgbClr val="FFFFFF"/>
              </a:highlight>
              <a:latin typeface="Courier New"/>
              <a:ea typeface="Courier New"/>
              <a:cs typeface="Courier New"/>
              <a:sym typeface="Courier New"/>
            </a:endParaRPr>
          </a:p>
          <a:p>
            <a:pPr indent="0" lvl="0" marL="0" marR="11938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ancient thinkers had disagreed with Aristotle and other accepted</a:t>
            </a:r>
            <a:endParaRPr b="1" sz="800">
              <a:solidFill>
                <a:schemeClr val="dk1"/>
              </a:solidFill>
              <a:highlight>
                <a:srgbClr val="FFFFFF"/>
              </a:highlight>
              <a:latin typeface="Courier New"/>
              <a:ea typeface="Courier New"/>
              <a:cs typeface="Courier New"/>
              <a:sym typeface="Courier New"/>
            </a:endParaRPr>
          </a:p>
          <a:p>
            <a:pPr indent="0" lvl="0" marL="0" marR="30861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authorities of the Middle Ages.</a:t>
            </a:r>
            <a:endParaRPr b="1" sz="800">
              <a:solidFill>
                <a:schemeClr val="dk1"/>
              </a:solidFill>
              <a:highlight>
                <a:srgbClr val="FFFFFF"/>
              </a:highlight>
              <a:latin typeface="Courier New"/>
              <a:ea typeface="Courier New"/>
              <a:cs typeface="Courier New"/>
              <a:sym typeface="Courier New"/>
            </a:endParaRPr>
          </a:p>
          <a:p>
            <a:pPr indent="0" lvl="0" marL="0" marR="30861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0" marR="13716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Other developments also encouraged new ways of thinking.</a:t>
            </a:r>
            <a:endParaRPr b="1" sz="800">
              <a:solidFill>
                <a:schemeClr val="dk1"/>
              </a:solidFill>
              <a:highlight>
                <a:srgbClr val="FFFFFF"/>
              </a:highlight>
              <a:latin typeface="Courier New"/>
              <a:ea typeface="Courier New"/>
              <a:cs typeface="Courier New"/>
              <a:sym typeface="Courier New"/>
            </a:endParaRPr>
          </a:p>
          <a:p>
            <a:pPr indent="0" lvl="0" marL="0" marR="11303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Technical problems that required careful observation and accurate</a:t>
            </a:r>
            <a:endParaRPr b="1" sz="800">
              <a:solidFill>
                <a:schemeClr val="dk1"/>
              </a:solidFill>
              <a:highlight>
                <a:srgbClr val="FFFFFF"/>
              </a:highlight>
              <a:latin typeface="Courier New"/>
              <a:ea typeface="Courier New"/>
              <a:cs typeface="Courier New"/>
              <a:sym typeface="Courier New"/>
            </a:endParaRPr>
          </a:p>
          <a:p>
            <a:pPr indent="0" lvl="0" marL="0" marR="1219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measurements, such as calculating the amount of weight that ships</a:t>
            </a:r>
            <a:endParaRPr b="1" sz="800">
              <a:solidFill>
                <a:schemeClr val="dk1"/>
              </a:solidFill>
              <a:highlight>
                <a:srgbClr val="FFFFFF"/>
              </a:highlight>
              <a:latin typeface="Courier New"/>
              <a:ea typeface="Courier New"/>
              <a:cs typeface="Courier New"/>
              <a:sym typeface="Courier New"/>
            </a:endParaRPr>
          </a:p>
          <a:p>
            <a:pPr indent="0" lvl="0" marL="12700" marR="14605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could hold, served to stimulate scientific activity. Then, too, the</a:t>
            </a:r>
            <a:endParaRPr b="1" sz="800">
              <a:solidFill>
                <a:schemeClr val="dk1"/>
              </a:solidFill>
              <a:highlight>
                <a:srgbClr val="FFFFFF"/>
              </a:highlight>
              <a:latin typeface="Courier New"/>
              <a:ea typeface="Courier New"/>
              <a:cs typeface="Courier New"/>
              <a:sym typeface="Courier New"/>
            </a:endParaRPr>
          </a:p>
          <a:p>
            <a:pPr indent="0" lvl="0" marL="12700" marR="9906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invention of new instruments, such as the telescope and microscope,</a:t>
            </a:r>
            <a:endParaRPr b="1" sz="800">
              <a:solidFill>
                <a:schemeClr val="dk1"/>
              </a:solidFill>
              <a:highlight>
                <a:srgbClr val="FFFFFF"/>
              </a:highlight>
              <a:latin typeface="Courier New"/>
              <a:ea typeface="Courier New"/>
              <a:cs typeface="Courier New"/>
              <a:sym typeface="Courier New"/>
            </a:endParaRPr>
          </a:p>
          <a:p>
            <a:pPr indent="0" lvl="0" marL="12700" marR="16764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made fresh scientific discoveries possible. Above all, the printing</a:t>
            </a:r>
            <a:endParaRPr b="1" sz="800">
              <a:solidFill>
                <a:schemeClr val="dk1"/>
              </a:solidFill>
              <a:highlight>
                <a:srgbClr val="FFFFFF"/>
              </a:highlight>
              <a:latin typeface="Courier New"/>
              <a:ea typeface="Courier New"/>
              <a:cs typeface="Courier New"/>
              <a:sym typeface="Courier New"/>
            </a:endParaRPr>
          </a:p>
          <a:p>
            <a:pPr indent="0" lvl="0" marL="12700" marR="21463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press helped spread new ideas quickly and easily.</a:t>
            </a:r>
            <a:endParaRPr b="1" sz="800">
              <a:solidFill>
                <a:schemeClr val="dk1"/>
              </a:solidFill>
              <a:highlight>
                <a:srgbClr val="FFFFFF"/>
              </a:highlight>
              <a:latin typeface="Courier New"/>
              <a:ea typeface="Courier New"/>
              <a:cs typeface="Courier New"/>
              <a:sym typeface="Courier New"/>
            </a:endParaRPr>
          </a:p>
          <a:p>
            <a:pPr indent="0" lvl="0" marL="12700" marR="2146300" rtl="0" algn="l">
              <a:lnSpc>
                <a:spcPct val="114000"/>
              </a:lnSpc>
              <a:spcBef>
                <a:spcPts val="0"/>
              </a:spcBef>
              <a:spcAft>
                <a:spcPts val="0"/>
              </a:spcAft>
              <a:buNone/>
            </a:pPr>
            <a:r>
              <a:t/>
            </a:r>
            <a:endParaRPr b="1" sz="800">
              <a:solidFill>
                <a:schemeClr val="dk1"/>
              </a:solidFill>
              <a:highlight>
                <a:srgbClr val="FFFFFF"/>
              </a:highlight>
              <a:latin typeface="Courier New"/>
              <a:ea typeface="Courier New"/>
              <a:cs typeface="Courier New"/>
              <a:sym typeface="Courier New"/>
            </a:endParaRPr>
          </a:p>
          <a:p>
            <a:pPr indent="0" lvl="0" marL="279400" marR="14097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Mathematics played a key role in the scientific achievements</a:t>
            </a:r>
            <a:endParaRPr b="1" sz="800">
              <a:solidFill>
                <a:schemeClr val="dk1"/>
              </a:solidFill>
              <a:highlight>
                <a:srgbClr val="FFFFFF"/>
              </a:highlight>
              <a:latin typeface="Courier New"/>
              <a:ea typeface="Courier New"/>
              <a:cs typeface="Courier New"/>
              <a:sym typeface="Courier New"/>
            </a:endParaRPr>
          </a:p>
          <a:p>
            <a:pPr indent="0" lvl="0" marL="12700" marR="1016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of the time. It was promoted in the Renaissance by the rediscovery of</a:t>
            </a:r>
            <a:endParaRPr b="1" sz="800">
              <a:solidFill>
                <a:schemeClr val="dk1"/>
              </a:solidFill>
              <a:highlight>
                <a:srgbClr val="FFFFFF"/>
              </a:highlight>
              <a:latin typeface="Courier New"/>
              <a:ea typeface="Courier New"/>
              <a:cs typeface="Courier New"/>
              <a:sym typeface="Courier New"/>
            </a:endParaRPr>
          </a:p>
          <a:p>
            <a:pPr indent="0" lvl="0" marL="0" marR="10922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the works of ancient mathematicians. Moreover, mathematics was</a:t>
            </a:r>
            <a:endParaRPr b="1" sz="800">
              <a:solidFill>
                <a:schemeClr val="dk1"/>
              </a:solidFill>
              <a:highlight>
                <a:srgbClr val="FFFFFF"/>
              </a:highlight>
              <a:latin typeface="Courier New"/>
              <a:ea typeface="Courier New"/>
              <a:cs typeface="Courier New"/>
              <a:sym typeface="Courier New"/>
            </a:endParaRPr>
          </a:p>
          <a:p>
            <a:pPr indent="0" lvl="0" marL="0" marR="1524000" rtl="0" algn="l">
              <a:lnSpc>
                <a:spcPct val="114000"/>
              </a:lnSpc>
              <a:spcBef>
                <a:spcPts val="0"/>
              </a:spcBef>
              <a:spcAft>
                <a:spcPts val="0"/>
              </a:spcAft>
              <a:buNone/>
            </a:pPr>
            <a:r>
              <a:rPr b="1" lang="en" sz="800">
                <a:solidFill>
                  <a:schemeClr val="dk1"/>
                </a:solidFill>
                <a:highlight>
                  <a:srgbClr val="FFFFFF"/>
                </a:highlight>
                <a:latin typeface="Courier New"/>
                <a:ea typeface="Courier New"/>
                <a:cs typeface="Courier New"/>
                <a:sym typeface="Courier New"/>
              </a:rPr>
              <a:t>seen as the key to navigation, military science, and geography.</a:t>
            </a:r>
            <a:endParaRPr b="1" sz="800">
              <a:solidFill>
                <a:schemeClr val="dk1"/>
              </a:solidFill>
              <a:highlight>
                <a:srgbClr val="FFFFFF"/>
              </a:highlight>
              <a:latin typeface="Courier New"/>
              <a:ea typeface="Courier New"/>
              <a:cs typeface="Courier New"/>
              <a:sym typeface="Courier New"/>
            </a:endParaRPr>
          </a:p>
          <a:p>
            <a:pPr indent="0" lvl="0" marL="0" rtl="0" algn="l">
              <a:spcBef>
                <a:spcPts val="0"/>
              </a:spcBef>
              <a:spcAft>
                <a:spcPts val="1600"/>
              </a:spcAft>
              <a:buNone/>
            </a:pPr>
            <a:r>
              <a:t/>
            </a:r>
            <a:endParaRPr b="1" sz="800"/>
          </a:p>
        </p:txBody>
      </p:sp>
      <p:sp>
        <p:nvSpPr>
          <p:cNvPr id="218" name="Google Shape;218;p39"/>
          <p:cNvSpPr/>
          <p:nvPr/>
        </p:nvSpPr>
        <p:spPr>
          <a:xfrm>
            <a:off x="4732950" y="1152475"/>
            <a:ext cx="3980100" cy="36147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500"/>
              <a:t>In the Middle Ages, many educated Europeans took great interest in the world around</a:t>
            </a:r>
            <a:r>
              <a:rPr lang="en" sz="1500">
                <a:highlight>
                  <a:srgbClr val="FFF2CC"/>
                </a:highlight>
              </a:rPr>
              <a:t> them</a:t>
            </a:r>
            <a:r>
              <a:rPr b="1" lang="en" sz="2000">
                <a:highlight>
                  <a:srgbClr val="EA9999"/>
                </a:highlight>
              </a:rPr>
              <a:t>; </a:t>
            </a:r>
            <a:r>
              <a:rPr lang="en" sz="1500">
                <a:highlight>
                  <a:srgbClr val="FFF2CC"/>
                </a:highlight>
              </a:rPr>
              <a:t>they</a:t>
            </a:r>
            <a:r>
              <a:rPr lang="en" sz="1500"/>
              <a:t> relied on a few ancient authorities — especially Aristotle — for their scientific knowledge. Language skills gave them access to newly discovered work. Other developments also encouraged new ways of thinking. New instruments, such as the telescope and  microscope, made fresh scientific discoveries possible. Mathematics played a key role in the scientific  achievements of the time. </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Second paragraph reaction to text</a:t>
            </a:r>
            <a:endParaRPr/>
          </a:p>
        </p:txBody>
      </p:sp>
      <p:sp>
        <p:nvSpPr>
          <p:cNvPr id="224" name="Google Shape;224;p40"/>
          <p:cNvSpPr/>
          <p:nvPr/>
        </p:nvSpPr>
        <p:spPr>
          <a:xfrm>
            <a:off x="228125" y="1112550"/>
            <a:ext cx="8679000" cy="14592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500"/>
              <a:t>In the Middle Ages, many educated Europeans took great interest in the world around them; they relied on a few ancient authorities — especially Aristotle — for their scientific knowledge. Language skills gave them access to newly discovered work. Other developments also encouraged new ways of thinking. New instruments, such as the telescope and  microscope, made fresh scientific discoveries possible. Mathematics played a key role in the scientific  achievements of the time. </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p:txBody>
      </p:sp>
      <p:sp>
        <p:nvSpPr>
          <p:cNvPr id="225" name="Google Shape;225;p40"/>
          <p:cNvSpPr/>
          <p:nvPr/>
        </p:nvSpPr>
        <p:spPr>
          <a:xfrm>
            <a:off x="228125" y="2867300"/>
            <a:ext cx="8679000" cy="941700"/>
          </a:xfrm>
          <a:prstGeom prst="rect">
            <a:avLst/>
          </a:prstGeom>
          <a:solidFill>
            <a:srgbClr val="D9EAD3"/>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i="1" lang="en" sz="1500"/>
              <a:t>It reminds me of nowadays how people sometimes find it difficult to accept new scientific ideas when they contradict what they used to think. I wonder what the effect was on education at the time. Did schools quickly change to teach the new knowledge or did teachers resist?</a:t>
            </a:r>
            <a:endParaRPr i="1" sz="1500"/>
          </a:p>
          <a:p>
            <a:pPr indent="0" lvl="0" marL="0" rtl="0" algn="l">
              <a:spcBef>
                <a:spcPts val="0"/>
              </a:spcBef>
              <a:spcAft>
                <a:spcPts val="0"/>
              </a:spcAft>
              <a:buNone/>
            </a:pPr>
            <a:r>
              <a:t/>
            </a:r>
            <a:endParaRPr i="1" sz="1500"/>
          </a:p>
          <a:p>
            <a:pPr indent="0" lvl="0" marL="0" rtl="0" algn="l">
              <a:spcBef>
                <a:spcPts val="0"/>
              </a:spcBef>
              <a:spcAft>
                <a:spcPts val="0"/>
              </a:spcAft>
              <a:buNone/>
            </a:pPr>
            <a:r>
              <a:t/>
            </a:r>
            <a:endParaRPr i="1" sz="15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Letting the AI Try It</a:t>
            </a:r>
            <a:endParaRPr/>
          </a:p>
        </p:txBody>
      </p:sp>
      <p:sp>
        <p:nvSpPr>
          <p:cNvPr id="231" name="Google Shape;231;p41"/>
          <p:cNvSpPr/>
          <p:nvPr/>
        </p:nvSpPr>
        <p:spPr>
          <a:xfrm>
            <a:off x="4185525" y="205300"/>
            <a:ext cx="4646700" cy="866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AI-Generated Summary</a:t>
            </a:r>
            <a:endParaRPr/>
          </a:p>
        </p:txBody>
      </p:sp>
      <p:pic>
        <p:nvPicPr>
          <p:cNvPr id="232" name="Google Shape;232;p41"/>
          <p:cNvPicPr preferRelativeResize="0"/>
          <p:nvPr/>
        </p:nvPicPr>
        <p:blipFill>
          <a:blip r:embed="rId3">
            <a:alphaModFix/>
          </a:blip>
          <a:stretch>
            <a:fillRect/>
          </a:stretch>
        </p:blipFill>
        <p:spPr>
          <a:xfrm>
            <a:off x="1855100" y="1254623"/>
            <a:ext cx="6977124" cy="3558599"/>
          </a:xfrm>
          <a:prstGeom prst="rect">
            <a:avLst/>
          </a:prstGeom>
          <a:noFill/>
          <a:ln>
            <a:noFill/>
          </a:ln>
        </p:spPr>
      </p:pic>
      <p:sp>
        <p:nvSpPr>
          <p:cNvPr id="233" name="Google Shape;233;p41"/>
          <p:cNvSpPr txBox="1"/>
          <p:nvPr/>
        </p:nvSpPr>
        <p:spPr>
          <a:xfrm>
            <a:off x="296525" y="1231700"/>
            <a:ext cx="13344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AI Grading assistant checks 11 text features and compares to two human summaries written in their own words.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1000"/>
                                        <p:tgtEl>
                                          <p:spTgt spid="2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id="70" name="Google Shape;70;p15"/>
          <p:cNvPicPr preferRelativeResize="0"/>
          <p:nvPr/>
        </p:nvPicPr>
        <p:blipFill>
          <a:blip r:embed="rId3">
            <a:alphaModFix/>
          </a:blip>
          <a:stretch>
            <a:fillRect/>
          </a:stretch>
        </p:blipFill>
        <p:spPr>
          <a:xfrm>
            <a:off x="152400" y="152400"/>
            <a:ext cx="4495800" cy="4724400"/>
          </a:xfrm>
          <a:prstGeom prst="rect">
            <a:avLst/>
          </a:prstGeom>
          <a:noFill/>
          <a:ln>
            <a:noFill/>
          </a:ln>
        </p:spPr>
      </p:pic>
      <p:sp>
        <p:nvSpPr>
          <p:cNvPr id="71" name="Google Shape;71;p15"/>
          <p:cNvSpPr/>
          <p:nvPr/>
        </p:nvSpPr>
        <p:spPr>
          <a:xfrm>
            <a:off x="4842725" y="758400"/>
            <a:ext cx="4017300" cy="21507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300"/>
              <a:t>One summarizing technique is to construct a sentence from the first sentence of each paragraph.</a:t>
            </a:r>
            <a:endParaRPr sz="23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2"/>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Who do I offer a maximum score of 76 for these?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in your own words is of great importance.</a:t>
            </a:r>
            <a:endParaRPr/>
          </a:p>
        </p:txBody>
      </p:sp>
      <p:sp>
        <p:nvSpPr>
          <p:cNvPr id="244" name="Google Shape;244;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"Participants who paraphrased the information from the text scored higher  on  both  factual-recognition  and  critical  thinking  questions  than  those who  wrote  verbatim  notes.  Overall,  these  results  support  the  hypothesis  that participants who paraphrase their notes yield superior recall of information and demonstrate better critical-thinking skills."</a:t>
            </a:r>
            <a:endParaRPr/>
          </a:p>
          <a:p>
            <a:pPr indent="0" lvl="0" marL="0" rtl="0" algn="r">
              <a:spcBef>
                <a:spcPts val="1600"/>
              </a:spcBef>
              <a:spcAft>
                <a:spcPts val="1600"/>
              </a:spcAft>
              <a:buNone/>
            </a:pPr>
            <a:r>
              <a:rPr lang="en" sz="1000"/>
              <a:t>Thai, U.N.N. (2021). The Effect of Paraphrasing on Memory. </a:t>
            </a:r>
            <a:r>
              <a:rPr i="1" lang="en" sz="1000"/>
              <a:t>Midwest Journal of Undergraduate Research  2021, Issue 12</a:t>
            </a:r>
            <a:r>
              <a:rPr lang="en" sz="1000"/>
              <a:t>. Retrieved 5 Sept 2021 from </a:t>
            </a:r>
            <a:r>
              <a:rPr lang="en" sz="1000" u="sng">
                <a:solidFill>
                  <a:schemeClr val="hlink"/>
                </a:solidFill>
                <a:hlinkClick r:id="rId3"/>
              </a:rPr>
              <a:t>https://research.monm.edu/mjur/files/2021/05/MJUR-i12-2020-2021-2-Thai.pdf</a:t>
            </a:r>
            <a:r>
              <a:rPr lang="en" sz="1000"/>
              <a:t>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nvSpPr>
        <p:spPr>
          <a:xfrm>
            <a:off x="4802150" y="1231850"/>
            <a:ext cx="4193100" cy="346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a:t>Before the Civil War, most factories were small.</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 sz="2000"/>
              <a:t>In some industries, the majority of workers were women.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 sz="2000"/>
              <a:t>American industry attracted millions of new workers.</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 sz="2000"/>
              <a:t>Children also worked in industry, often in hazardous jobs.</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pic>
        <p:nvPicPr>
          <p:cNvPr id="77" name="Google Shape;77;p16"/>
          <p:cNvPicPr preferRelativeResize="0"/>
          <p:nvPr/>
        </p:nvPicPr>
        <p:blipFill>
          <a:blip r:embed="rId3">
            <a:alphaModFix/>
          </a:blip>
          <a:stretch>
            <a:fillRect/>
          </a:stretch>
        </p:blipFill>
        <p:spPr>
          <a:xfrm>
            <a:off x="152400" y="152400"/>
            <a:ext cx="4495800" cy="4724400"/>
          </a:xfrm>
          <a:prstGeom prst="rect">
            <a:avLst/>
          </a:prstGeom>
          <a:noFill/>
          <a:ln>
            <a:noFill/>
          </a:ln>
        </p:spPr>
      </p:pic>
      <p:sp>
        <p:nvSpPr>
          <p:cNvPr id="78" name="Google Shape;78;p16"/>
          <p:cNvSpPr/>
          <p:nvPr/>
        </p:nvSpPr>
        <p:spPr>
          <a:xfrm>
            <a:off x="4802150" y="149725"/>
            <a:ext cx="4193100" cy="1082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200"/>
              <a:t>Here they are as separate sentences...</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nvSpPr>
        <p:spPr>
          <a:xfrm>
            <a:off x="4802150" y="1635625"/>
            <a:ext cx="4193100" cy="280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t>Before the Civil War, most factories were small</a:t>
            </a:r>
            <a:r>
              <a:rPr b="1" lang="en" sz="2200">
                <a:highlight>
                  <a:srgbClr val="FFF2CC"/>
                </a:highlight>
              </a:rPr>
              <a:t>; </a:t>
            </a:r>
            <a:r>
              <a:rPr lang="en" sz="2200"/>
              <a:t>in some industries, the majority of workers were women </a:t>
            </a:r>
            <a:r>
              <a:rPr b="1" lang="en" sz="2200">
                <a:highlight>
                  <a:srgbClr val="FFF2CC"/>
                </a:highlight>
              </a:rPr>
              <a:t>while</a:t>
            </a:r>
            <a:r>
              <a:rPr lang="en" sz="2200"/>
              <a:t> children worked in hazardous jobs</a:t>
            </a:r>
            <a:r>
              <a:rPr b="1" lang="en" sz="2200">
                <a:highlight>
                  <a:srgbClr val="FFF2CC"/>
                </a:highlight>
              </a:rPr>
              <a:t>; </a:t>
            </a:r>
            <a:r>
              <a:rPr lang="en" sz="2200"/>
              <a:t>American industry attracted millions of new workers.</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p:txBody>
      </p:sp>
      <p:pic>
        <p:nvPicPr>
          <p:cNvPr id="84" name="Google Shape;84;p17"/>
          <p:cNvPicPr preferRelativeResize="0"/>
          <p:nvPr/>
        </p:nvPicPr>
        <p:blipFill>
          <a:blip r:embed="rId3">
            <a:alphaModFix/>
          </a:blip>
          <a:stretch>
            <a:fillRect/>
          </a:stretch>
        </p:blipFill>
        <p:spPr>
          <a:xfrm>
            <a:off x="152400" y="152400"/>
            <a:ext cx="4495800" cy="4724400"/>
          </a:xfrm>
          <a:prstGeom prst="rect">
            <a:avLst/>
          </a:prstGeom>
          <a:noFill/>
          <a:ln>
            <a:noFill/>
          </a:ln>
        </p:spPr>
      </p:pic>
      <p:sp>
        <p:nvSpPr>
          <p:cNvPr id="85" name="Google Shape;85;p17"/>
          <p:cNvSpPr/>
          <p:nvPr/>
        </p:nvSpPr>
        <p:spPr>
          <a:xfrm>
            <a:off x="4802150" y="149725"/>
            <a:ext cx="4193100" cy="1082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200"/>
              <a:t>Now combined and rearranged into complex and compound sentences...</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nvSpPr>
        <p:spPr>
          <a:xfrm>
            <a:off x="4802150" y="1635625"/>
            <a:ext cx="4193100" cy="32412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close relationships between owners and workers ended</a:t>
            </a:r>
            <a:endParaRPr sz="1600"/>
          </a:p>
          <a:p>
            <a:pPr indent="-330200" lvl="0" marL="457200" rtl="0" algn="l">
              <a:spcBef>
                <a:spcPts val="0"/>
              </a:spcBef>
              <a:spcAft>
                <a:spcPts val="0"/>
              </a:spcAft>
              <a:buSzPts val="1600"/>
              <a:buChar char="●"/>
            </a:pPr>
            <a:r>
              <a:rPr lang="en" sz="1600"/>
              <a:t> Most were immigrants or native-born whites</a:t>
            </a:r>
            <a:endParaRPr sz="1600"/>
          </a:p>
          <a:p>
            <a:pPr indent="-330200" lvl="0" marL="457200" rtl="0" algn="l">
              <a:spcBef>
                <a:spcPts val="0"/>
              </a:spcBef>
              <a:spcAft>
                <a:spcPts val="0"/>
              </a:spcAft>
              <a:buSzPts val="1600"/>
              <a:buChar char="●"/>
            </a:pPr>
            <a:r>
              <a:rPr lang="en" sz="1600"/>
              <a:t> A sweatshop is a manufacturing workshop where workers toil long hours under poor conditions for low pay.</a:t>
            </a:r>
            <a:endParaRPr sz="1600"/>
          </a:p>
          <a:p>
            <a:pPr indent="-330200" lvl="0" marL="457200" rtl="0" algn="l">
              <a:spcBef>
                <a:spcPts val="0"/>
              </a:spcBef>
              <a:spcAft>
                <a:spcPts val="0"/>
              </a:spcAft>
              <a:buSzPts val="1600"/>
              <a:buChar char="●"/>
            </a:pPr>
            <a:r>
              <a:rPr lang="en" sz="1600"/>
              <a:t>Social Darwinists claimed that such harsh conditions were necessary to cut costs, increase production and ensure survival of the business.</a:t>
            </a:r>
            <a:endParaRPr sz="1600"/>
          </a:p>
        </p:txBody>
      </p:sp>
      <p:pic>
        <p:nvPicPr>
          <p:cNvPr id="91" name="Google Shape;91;p18"/>
          <p:cNvPicPr preferRelativeResize="0"/>
          <p:nvPr/>
        </p:nvPicPr>
        <p:blipFill>
          <a:blip r:embed="rId3">
            <a:alphaModFix/>
          </a:blip>
          <a:stretch>
            <a:fillRect/>
          </a:stretch>
        </p:blipFill>
        <p:spPr>
          <a:xfrm>
            <a:off x="152400" y="152400"/>
            <a:ext cx="4495800" cy="4724400"/>
          </a:xfrm>
          <a:prstGeom prst="rect">
            <a:avLst/>
          </a:prstGeom>
          <a:noFill/>
          <a:ln>
            <a:noFill/>
          </a:ln>
        </p:spPr>
      </p:pic>
      <p:sp>
        <p:nvSpPr>
          <p:cNvPr id="92" name="Google Shape;92;p18"/>
          <p:cNvSpPr/>
          <p:nvPr/>
        </p:nvSpPr>
        <p:spPr>
          <a:xfrm>
            <a:off x="4802150" y="149725"/>
            <a:ext cx="4193100" cy="10821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200"/>
              <a:t>But this method has its limitations! Here are important things I'm missing:</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nvSpPr>
        <p:spPr>
          <a:xfrm>
            <a:off x="4802150" y="917925"/>
            <a:ext cx="4193100" cy="384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t>Before the Civil War, most factories were small </a:t>
            </a:r>
            <a:r>
              <a:rPr lang="en" sz="2200" u="sng"/>
              <a:t>and then the close relationship ended</a:t>
            </a:r>
            <a:r>
              <a:rPr b="1" lang="en" sz="2200">
                <a:highlight>
                  <a:srgbClr val="FFF2CC"/>
                </a:highlight>
              </a:rPr>
              <a:t>; </a:t>
            </a:r>
            <a:r>
              <a:rPr lang="en" sz="2200"/>
              <a:t> </a:t>
            </a:r>
            <a:r>
              <a:rPr lang="en" sz="2200" u="sng"/>
              <a:t>most workers were whites and immigrants, but </a:t>
            </a:r>
            <a:r>
              <a:rPr lang="en" sz="2200"/>
              <a:t>women and children </a:t>
            </a:r>
            <a:r>
              <a:rPr lang="en" sz="2200" u="sng"/>
              <a:t>also worked in dangerous sweatshops that Social Darwinists said were needed</a:t>
            </a:r>
            <a:r>
              <a:rPr b="1" lang="en" sz="2200">
                <a:highlight>
                  <a:srgbClr val="FFF2CC"/>
                </a:highlight>
              </a:rPr>
              <a:t>; </a:t>
            </a:r>
            <a:r>
              <a:rPr lang="en" sz="2200"/>
              <a:t>American industry attracted millions of new workers.</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a:p>
            <a:pPr indent="0" lvl="0" marL="0" rtl="0" algn="l">
              <a:spcBef>
                <a:spcPts val="0"/>
              </a:spcBef>
              <a:spcAft>
                <a:spcPts val="0"/>
              </a:spcAft>
              <a:buNone/>
            </a:pPr>
            <a:r>
              <a:t/>
            </a:r>
            <a:endParaRPr sz="2200"/>
          </a:p>
        </p:txBody>
      </p:sp>
      <p:pic>
        <p:nvPicPr>
          <p:cNvPr id="98" name="Google Shape;98;p19"/>
          <p:cNvPicPr preferRelativeResize="0"/>
          <p:nvPr/>
        </p:nvPicPr>
        <p:blipFill>
          <a:blip r:embed="rId3">
            <a:alphaModFix/>
          </a:blip>
          <a:stretch>
            <a:fillRect/>
          </a:stretch>
        </p:blipFill>
        <p:spPr>
          <a:xfrm>
            <a:off x="152400" y="152400"/>
            <a:ext cx="4495800" cy="4724400"/>
          </a:xfrm>
          <a:prstGeom prst="rect">
            <a:avLst/>
          </a:prstGeom>
          <a:noFill/>
          <a:ln>
            <a:noFill/>
          </a:ln>
        </p:spPr>
      </p:pic>
      <p:sp>
        <p:nvSpPr>
          <p:cNvPr id="99" name="Google Shape;99;p19"/>
          <p:cNvSpPr/>
          <p:nvPr/>
        </p:nvSpPr>
        <p:spPr>
          <a:xfrm>
            <a:off x="4802150" y="149725"/>
            <a:ext cx="4193100" cy="5556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2200"/>
              <a:t>So I update my sentence...</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nvSpPr>
        <p:spPr>
          <a:xfrm>
            <a:off x="230150" y="705325"/>
            <a:ext cx="4193100" cy="384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100"/>
              <a:t>Before the Civil War, most factories were small and then the close relationship ended; most workers were whites and immigrants, but women and children also worked in dangerous sweatshops that Social Darwinists said were needed; American industry attracted millions of new workers.</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
        <p:nvSpPr>
          <p:cNvPr id="105" name="Google Shape;105;p20"/>
          <p:cNvSpPr/>
          <p:nvPr/>
        </p:nvSpPr>
        <p:spPr>
          <a:xfrm>
            <a:off x="4802150" y="149725"/>
            <a:ext cx="4193100" cy="44496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368300" lvl="0" marL="457200" rtl="0" algn="l">
              <a:spcBef>
                <a:spcPts val="0"/>
              </a:spcBef>
              <a:spcAft>
                <a:spcPts val="0"/>
              </a:spcAft>
              <a:buSzPts val="2200"/>
              <a:buChar char="●"/>
            </a:pPr>
            <a:r>
              <a:rPr lang="en" sz="2200"/>
              <a:t>It must be in my own words, but since it's a summary the standards of "plagiarism" are not quite so high. </a:t>
            </a:r>
            <a:endParaRPr sz="2200"/>
          </a:p>
          <a:p>
            <a:pPr indent="-368300" lvl="0" marL="457200" rtl="0" algn="l">
              <a:spcBef>
                <a:spcPts val="0"/>
              </a:spcBef>
              <a:spcAft>
                <a:spcPts val="0"/>
              </a:spcAft>
              <a:buSzPts val="2200"/>
              <a:buChar char="●"/>
            </a:pPr>
            <a:r>
              <a:rPr lang="en" sz="2200"/>
              <a:t>No, it's not a "run-on" sentence. It's long, but grammatically correct.</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Five and Three Style Summary</a:t>
            </a:r>
            <a:endParaRPr/>
          </a:p>
        </p:txBody>
      </p:sp>
      <p:sp>
        <p:nvSpPr>
          <p:cNvPr id="111" name="Google Shape;111;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Clr>
                <a:srgbClr val="000000"/>
              </a:buClr>
              <a:buSzPts val="2000"/>
              <a:buChar char="●"/>
            </a:pPr>
            <a:r>
              <a:rPr lang="en" sz="2000">
                <a:solidFill>
                  <a:srgbClr val="000000"/>
                </a:solidFill>
              </a:rPr>
              <a:t>paragraph 1: Five sentences, no more and no less; a summary of the assigned text (usually four pages) in your own words. This summary must capture all the most important ideas. It may include quite long sentences.</a:t>
            </a:r>
            <a:endParaRPr sz="2000">
              <a:solidFill>
                <a:srgbClr val="000000"/>
              </a:solidFill>
            </a:endParaRPr>
          </a:p>
          <a:p>
            <a:pPr indent="-355600" lvl="0" marL="457200" rtl="0" algn="l">
              <a:spcBef>
                <a:spcPts val="0"/>
              </a:spcBef>
              <a:spcAft>
                <a:spcPts val="0"/>
              </a:spcAft>
              <a:buClr>
                <a:srgbClr val="000000"/>
              </a:buClr>
              <a:buSzPts val="2000"/>
              <a:buChar char="●"/>
            </a:pPr>
            <a:r>
              <a:rPr lang="en" sz="2000">
                <a:solidFill>
                  <a:srgbClr val="000000"/>
                </a:solidFill>
              </a:rPr>
              <a:t>paragraph 2: Three sentences, no more and no less; reflect on your personal reaction to the text.</a:t>
            </a:r>
            <a:endParaRPr sz="20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