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437ae022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37ae022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f841bf2e1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f841bf2e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f841bf2e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f841bf2e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f841bf2e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f841bf2e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f841bf2e1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f841bf2e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437ae02282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37ae02282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437ae0228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37ae0228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f841bf2e1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f841bf2e1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f841bf2e1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f841bf2e1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437ae02282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37ae02282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f841bf2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f841bf2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f841bf2e1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f841bf2e1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f841bf2e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f841bf2e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437ae0228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37ae0228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f841bf2e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f841bf2e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f841bf2e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f841bf2e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f841bf2e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f841bf2e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f841bf2e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f841bf2e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437ae02282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37ae02282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to do the CRQ</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 1 Question 1 (Geographical)</a:t>
            </a:r>
            <a:endParaRPr/>
          </a:p>
        </p:txBody>
      </p:sp>
      <p:sp>
        <p:nvSpPr>
          <p:cNvPr id="136" name="Google Shape;136;p22"/>
          <p:cNvSpPr txBox="1"/>
          <p:nvPr/>
        </p:nvSpPr>
        <p:spPr>
          <a:xfrm>
            <a:off x="5777400" y="794400"/>
            <a:ext cx="2952900" cy="31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Geographic Context is where this historical development is taking place, and why it is taking place there.</a:t>
            </a:r>
            <a:endParaRPr b="1"/>
          </a:p>
          <a:p>
            <a:pPr indent="0" lvl="0" marL="0" rtl="0" algn="l">
              <a:spcBef>
                <a:spcPts val="0"/>
              </a:spcBef>
              <a:spcAft>
                <a:spcPts val="0"/>
              </a:spcAft>
              <a:buNone/>
            </a:pPr>
            <a:r>
              <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
              <a:t>Using document 1, explain the geographic context of the developments shown on the map.</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None/>
            </a:pPr>
            <a:r>
              <a:t/>
            </a:r>
            <a:endParaRPr b="1"/>
          </a:p>
        </p:txBody>
      </p:sp>
      <p:sp>
        <p:nvSpPr>
          <p:cNvPr id="137" name="Google Shape;13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8" name="Google Shape;138;p22"/>
          <p:cNvPicPr preferRelativeResize="0"/>
          <p:nvPr/>
        </p:nvPicPr>
        <p:blipFill>
          <a:blip r:embed="rId3">
            <a:alphaModFix/>
          </a:blip>
          <a:stretch>
            <a:fillRect/>
          </a:stretch>
        </p:blipFill>
        <p:spPr>
          <a:xfrm>
            <a:off x="152400" y="1170125"/>
            <a:ext cx="5472600" cy="3791259"/>
          </a:xfrm>
          <a:prstGeom prst="rect">
            <a:avLst/>
          </a:prstGeom>
          <a:noFill/>
          <a:ln>
            <a:noFill/>
          </a:ln>
        </p:spPr>
      </p:pic>
      <p:cxnSp>
        <p:nvCxnSpPr>
          <p:cNvPr id="139" name="Google Shape;139;p22"/>
          <p:cNvCxnSpPr/>
          <p:nvPr/>
        </p:nvCxnSpPr>
        <p:spPr>
          <a:xfrm rot="10800000">
            <a:off x="2719475" y="2284925"/>
            <a:ext cx="4014000" cy="2102700"/>
          </a:xfrm>
          <a:prstGeom prst="straightConnector1">
            <a:avLst/>
          </a:prstGeom>
          <a:noFill/>
          <a:ln cap="flat" cmpd="sng" w="38100">
            <a:solidFill>
              <a:srgbClr val="CC0000"/>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 1 Question 1 (Geographical)</a:t>
            </a:r>
            <a:endParaRPr/>
          </a:p>
        </p:txBody>
      </p:sp>
      <p:sp>
        <p:nvSpPr>
          <p:cNvPr id="145" name="Google Shape;145;p23"/>
          <p:cNvSpPr txBox="1"/>
          <p:nvPr/>
        </p:nvSpPr>
        <p:spPr>
          <a:xfrm>
            <a:off x="5777400" y="794400"/>
            <a:ext cx="2952900" cy="31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Geographic Context is where this historical development is taking place, and why it is taking place there.</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Using document 1, explain the geographic context of the developments shown on the map.</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
        <p:nvSpPr>
          <p:cNvPr id="146" name="Google Shape;14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7" name="Google Shape;147;p23"/>
          <p:cNvPicPr preferRelativeResize="0"/>
          <p:nvPr/>
        </p:nvPicPr>
        <p:blipFill>
          <a:blip r:embed="rId3">
            <a:alphaModFix/>
          </a:blip>
          <a:stretch>
            <a:fillRect/>
          </a:stretch>
        </p:blipFill>
        <p:spPr>
          <a:xfrm>
            <a:off x="152400" y="1170125"/>
            <a:ext cx="5472600" cy="3791259"/>
          </a:xfrm>
          <a:prstGeom prst="rect">
            <a:avLst/>
          </a:prstGeom>
          <a:noFill/>
          <a:ln>
            <a:noFill/>
          </a:ln>
        </p:spPr>
      </p:pic>
      <p:cxnSp>
        <p:nvCxnSpPr>
          <p:cNvPr id="148" name="Google Shape;148;p23"/>
          <p:cNvCxnSpPr/>
          <p:nvPr/>
        </p:nvCxnSpPr>
        <p:spPr>
          <a:xfrm rot="10800000">
            <a:off x="2719475" y="2284925"/>
            <a:ext cx="4014000" cy="2102700"/>
          </a:xfrm>
          <a:prstGeom prst="straightConnector1">
            <a:avLst/>
          </a:prstGeom>
          <a:noFill/>
          <a:ln cap="flat" cmpd="sng" w="38100">
            <a:solidFill>
              <a:srgbClr val="CC00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 1 Question 1 (Geographical)</a:t>
            </a:r>
            <a:endParaRPr/>
          </a:p>
        </p:txBody>
      </p:sp>
      <p:sp>
        <p:nvSpPr>
          <p:cNvPr id="154" name="Google Shape;154;p24"/>
          <p:cNvSpPr txBox="1"/>
          <p:nvPr/>
        </p:nvSpPr>
        <p:spPr>
          <a:xfrm>
            <a:off x="5777400" y="794400"/>
            <a:ext cx="2952900" cy="31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Geographic Context is where this historical development is taking place, and why it is taking place there.</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Using document 1, explain the geographic context of the developments shown on the map.</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
        <p:nvSpPr>
          <p:cNvPr id="155" name="Google Shape;155;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6" name="Google Shape;156;p24"/>
          <p:cNvPicPr preferRelativeResize="0"/>
          <p:nvPr/>
        </p:nvPicPr>
        <p:blipFill>
          <a:blip r:embed="rId3">
            <a:alphaModFix/>
          </a:blip>
          <a:stretch>
            <a:fillRect/>
          </a:stretch>
        </p:blipFill>
        <p:spPr>
          <a:xfrm>
            <a:off x="821425" y="1161450"/>
            <a:ext cx="4419600" cy="3695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 1 Question 1 (Historical)</a:t>
            </a:r>
            <a:endParaRPr/>
          </a:p>
        </p:txBody>
      </p:sp>
      <p:sp>
        <p:nvSpPr>
          <p:cNvPr id="162" name="Google Shape;162;p25"/>
          <p:cNvSpPr txBox="1"/>
          <p:nvPr/>
        </p:nvSpPr>
        <p:spPr>
          <a:xfrm>
            <a:off x="4891550" y="794400"/>
            <a:ext cx="3838500" cy="31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Clr>
                <a:schemeClr val="dk1"/>
              </a:buClr>
              <a:buSzPts val="1100"/>
              <a:buFont typeface="Arial"/>
              <a:buNone/>
            </a:pPr>
            <a:r>
              <a:rPr b="1" lang="en"/>
              <a:t>Historical Context is the historical  circumstances surrounding this event/idea/historical development.</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
              <a:t>Using document 1, explain how the historical context affected a historical development in the document.</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63" name="Google Shape;163;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4" name="Google Shape;164;p25"/>
          <p:cNvPicPr preferRelativeResize="0"/>
          <p:nvPr/>
        </p:nvPicPr>
        <p:blipFill>
          <a:blip r:embed="rId3">
            <a:alphaModFix/>
          </a:blip>
          <a:stretch>
            <a:fillRect/>
          </a:stretch>
        </p:blipFill>
        <p:spPr>
          <a:xfrm>
            <a:off x="830100" y="1118000"/>
            <a:ext cx="3167978" cy="38209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 1 Question 1 (Historical)</a:t>
            </a:r>
            <a:endParaRPr/>
          </a:p>
        </p:txBody>
      </p:sp>
      <p:sp>
        <p:nvSpPr>
          <p:cNvPr id="170" name="Google Shape;170;p26"/>
          <p:cNvSpPr txBox="1"/>
          <p:nvPr/>
        </p:nvSpPr>
        <p:spPr>
          <a:xfrm>
            <a:off x="4891550" y="794400"/>
            <a:ext cx="3838500" cy="31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Clr>
                <a:schemeClr val="dk1"/>
              </a:buClr>
              <a:buSzPts val="1100"/>
              <a:buFont typeface="Arial"/>
              <a:buNone/>
            </a:pPr>
            <a:r>
              <a:rPr b="1" lang="en"/>
              <a:t>Historical Context is the historical  circumstances surrounding this event/idea/historical development.</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
              <a:t>Using document 1, explain how the historical context affected a historical development in the document.</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71" name="Google Shape;171;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2" name="Google Shape;172;p26"/>
          <p:cNvSpPr txBox="1"/>
          <p:nvPr/>
        </p:nvSpPr>
        <p:spPr>
          <a:xfrm>
            <a:off x="373600" y="1042600"/>
            <a:ext cx="4483200" cy="38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Four score and seven years ago our fathers brought forth on this continent, a new nation, conceived in Liberty, and dedicated to the proposition that all men are created equal.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Set 1 Question 2 </a:t>
            </a:r>
            <a:endParaRPr/>
          </a:p>
          <a:p>
            <a:pPr indent="0" lvl="0" marL="0" rtl="0" algn="ctr">
              <a:spcBef>
                <a:spcPts val="0"/>
              </a:spcBef>
              <a:spcAft>
                <a:spcPts val="0"/>
              </a:spcAft>
              <a:buNone/>
            </a:pPr>
            <a:r>
              <a:rPr lang="en"/>
              <a:t>Reliability of Document 2</a:t>
            </a:r>
            <a:endParaRPr/>
          </a:p>
        </p:txBody>
      </p:sp>
      <p:sp>
        <p:nvSpPr>
          <p:cNvPr id="178" name="Google Shape;178;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 1 Question 2</a:t>
            </a:r>
            <a:endParaRPr/>
          </a:p>
        </p:txBody>
      </p:sp>
      <p:sp>
        <p:nvSpPr>
          <p:cNvPr id="184" name="Google Shape;184;p28"/>
          <p:cNvSpPr txBox="1"/>
          <p:nvPr/>
        </p:nvSpPr>
        <p:spPr>
          <a:xfrm>
            <a:off x="6290950" y="778350"/>
            <a:ext cx="2541300" cy="32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Identify the purpose of document 2.</a:t>
            </a:r>
            <a:endParaRPr/>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Clr>
                <a:schemeClr val="dk1"/>
              </a:buClr>
              <a:buSzPts val="1100"/>
              <a:buFont typeface="Arial"/>
              <a:buNone/>
            </a:pPr>
            <a:r>
              <a:rPr lang="en"/>
              <a:t>2. Explain how that factor affects the document as a reliable source of evidence.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85" name="Google Shape;185;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6" name="Google Shape;186;p28"/>
          <p:cNvSpPr txBox="1"/>
          <p:nvPr/>
        </p:nvSpPr>
        <p:spPr>
          <a:xfrm>
            <a:off x="286725" y="999150"/>
            <a:ext cx="5786400" cy="38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[Eyewitness account of the Gettysburg memorial service… </a:t>
            </a:r>
            <a:r>
              <a:rPr lang="en"/>
              <a:t>John Hay, one of President Lincoln's private secretaries, described the scene as the presidential party arrives in Gettysburg:]</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"At Gettysburg, the President went to Mr. Wills who expected him, and our party broke like a drop of quicksilver spilled. MacVeagh [Chairman of the Pennsylvania Republican Party], young Stanton [Son of Lincoln's Secretary of War], and I foraged around for awhile - walked out to the college, got a chafing dish of oysters then some supper, and finally loafing around to the Court House where Lamon [Chief Marshall of the event and a close friend of Lincoln's] was holding a meeting of marshals, we found Forney [a reporter] and went around to his place, Mr. Fahnestock's, and drank a little whisky with him. He had been drinking a good deal during the day and was getting to feel a little ugly and dangerous. </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 1 Question 2</a:t>
            </a:r>
            <a:endParaRPr/>
          </a:p>
        </p:txBody>
      </p:sp>
      <p:sp>
        <p:nvSpPr>
          <p:cNvPr id="192" name="Google Shape;192;p29"/>
          <p:cNvSpPr txBox="1"/>
          <p:nvPr/>
        </p:nvSpPr>
        <p:spPr>
          <a:xfrm>
            <a:off x="6290950" y="778350"/>
            <a:ext cx="2541300" cy="32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Identify the point of view of document 2.</a:t>
            </a:r>
            <a:endParaRPr/>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Clr>
                <a:schemeClr val="dk1"/>
              </a:buClr>
              <a:buSzPts val="1100"/>
              <a:buFont typeface="Arial"/>
              <a:buNone/>
            </a:pPr>
            <a:r>
              <a:rPr lang="en"/>
              <a:t>2. Explain how that factor affects the document as a reliable source of evidence.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93" name="Google Shape;193;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4" name="Google Shape;194;p29"/>
          <p:cNvSpPr txBox="1"/>
          <p:nvPr/>
        </p:nvSpPr>
        <p:spPr>
          <a:xfrm>
            <a:off x="286725" y="999150"/>
            <a:ext cx="5786400" cy="38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[Robert E lee was an eyewitness to the Raid by John Brown…]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"...on arriving here on the night of the 17th instant,I learned that a party of insurgents, about 11pm on the 16th, had seized the watchmen stationed at the armory, arsenal, rifle factory, and bridge across the Potomac, and taken possession of those points.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They then dispatched six men, under one of their party, called Captain Aaron C.V. Stevens, to arrest the principal citizens in the neighborhood and incite the Negroes to join in the insurrection. The party took Colonel L. W. Washington (the great-grand-nephew of George Washington) from his bed about 1 1/2 am on the 17th, and brought him, with four of his servants, to this place. Mr. J. H. Allstadt and six of his servants were in the same manner seized about 3 am, and arms placed in the hands of the Negroes.</a:t>
            </a:r>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 1 Question 2</a:t>
            </a:r>
            <a:endParaRPr/>
          </a:p>
        </p:txBody>
      </p:sp>
      <p:sp>
        <p:nvSpPr>
          <p:cNvPr id="200" name="Google Shape;200;p30"/>
          <p:cNvSpPr txBox="1"/>
          <p:nvPr/>
        </p:nvSpPr>
        <p:spPr>
          <a:xfrm>
            <a:off x="6403275" y="2880675"/>
            <a:ext cx="2541300" cy="19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 Identify the intended audience of document 2.</a:t>
            </a:r>
            <a:endParaRPr/>
          </a:p>
          <a:p>
            <a:pPr indent="0" lvl="0" marL="0" rtl="0" algn="l">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Clr>
                <a:schemeClr val="dk1"/>
              </a:buClr>
              <a:buSzPts val="1100"/>
              <a:buFont typeface="Arial"/>
              <a:buNone/>
            </a:pPr>
            <a:r>
              <a:rPr lang="en"/>
              <a:t>2. Explain how that factor affects the document as a reliable source of evidence.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01" name="Google Shape;201;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2" name="Google Shape;202;p30"/>
          <p:cNvSpPr txBox="1"/>
          <p:nvPr/>
        </p:nvSpPr>
        <p:spPr>
          <a:xfrm>
            <a:off x="286725" y="999150"/>
            <a:ext cx="5786400" cy="38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0"/>
          <p:cNvSpPr txBox="1"/>
          <p:nvPr/>
        </p:nvSpPr>
        <p:spPr>
          <a:xfrm>
            <a:off x="272825" y="938825"/>
            <a:ext cx="5786400" cy="38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t>
            </a:r>
            <a:r>
              <a:rPr lang="en"/>
              <a:t> Rushing to the door, and standing on the front portico we beheld in the direction of the Theological Seminary, a dark, dense mass, moving toward town. Our teacher, Mrs. Eyster, at once said: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'Children, run home as quickly as you can.'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"It did not require repeating. I am satisfied some of the girls did not reach their homes before the Rebels were in the streets.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"As for myself, I had scarcely reached the front door, when, on looking up the street, I saw some of the men on horseback. I scrambled in, slammed shut the door, and hastening to the sitting room, peeped out between the shutters.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"What a horrible sight! There they were, human beings! Clad almost in rags, covered with dust, riding wildly, pell-mell down the hill toward our home! Shouting, yelling most unearthly, cursing, brandishing their revolvers, and firing right and left.</a:t>
            </a:r>
            <a:endParaRPr/>
          </a:p>
          <a:p>
            <a:pPr indent="0" lvl="0" marL="0" rtl="0" algn="l">
              <a:spcBef>
                <a:spcPts val="0"/>
              </a:spcBef>
              <a:spcAft>
                <a:spcPts val="0"/>
              </a:spcAft>
              <a:buNone/>
            </a:pPr>
            <a:r>
              <a:t/>
            </a:r>
            <a:endParaRPr/>
          </a:p>
        </p:txBody>
      </p:sp>
      <p:sp>
        <p:nvSpPr>
          <p:cNvPr id="204" name="Google Shape;204;p30"/>
          <p:cNvSpPr txBox="1"/>
          <p:nvPr/>
        </p:nvSpPr>
        <p:spPr>
          <a:xfrm>
            <a:off x="6194675" y="489475"/>
            <a:ext cx="2749800" cy="12036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t>T</a:t>
            </a:r>
            <a:r>
              <a:rPr i="1" lang="en"/>
              <a:t>he memories of a 15-year-old girl as she watches Union and Confederate troops clash in her </a:t>
            </a:r>
            <a:r>
              <a:rPr i="1" lang="en"/>
              <a:t>hometown</a:t>
            </a:r>
            <a:r>
              <a:rPr i="1" lang="en"/>
              <a:t>.</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Set 1 Question 3 </a:t>
            </a:r>
            <a:endParaRPr/>
          </a:p>
        </p:txBody>
      </p:sp>
      <p:sp>
        <p:nvSpPr>
          <p:cNvPr id="210" name="Google Shape;210;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Tasks on Each Set</a:t>
            </a:r>
            <a:endParaRPr/>
          </a:p>
        </p:txBody>
      </p:sp>
      <p:sp>
        <p:nvSpPr>
          <p:cNvPr id="62" name="Google Shape;6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3" name="Google Shape;63;p14"/>
          <p:cNvSpPr/>
          <p:nvPr/>
        </p:nvSpPr>
        <p:spPr>
          <a:xfrm>
            <a:off x="72800" y="1207675"/>
            <a:ext cx="2823600" cy="3284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1.</a:t>
            </a:r>
            <a:endParaRPr sz="3000"/>
          </a:p>
          <a:p>
            <a:pPr indent="0" lvl="0" marL="0" rtl="0" algn="ctr">
              <a:spcBef>
                <a:spcPts val="0"/>
              </a:spcBef>
              <a:spcAft>
                <a:spcPts val="0"/>
              </a:spcAft>
              <a:buNone/>
            </a:pPr>
            <a:r>
              <a:rPr lang="en" sz="3000"/>
              <a:t>Historical or </a:t>
            </a:r>
            <a:r>
              <a:rPr lang="en" sz="3000"/>
              <a:t>Geographical</a:t>
            </a:r>
            <a:r>
              <a:rPr lang="en" sz="3000"/>
              <a:t> Context</a:t>
            </a:r>
            <a:endParaRPr sz="3000"/>
          </a:p>
        </p:txBody>
      </p:sp>
      <p:sp>
        <p:nvSpPr>
          <p:cNvPr id="64" name="Google Shape;64;p14"/>
          <p:cNvSpPr/>
          <p:nvPr/>
        </p:nvSpPr>
        <p:spPr>
          <a:xfrm>
            <a:off x="3020150" y="1207675"/>
            <a:ext cx="2823600" cy="32841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2</a:t>
            </a:r>
            <a:r>
              <a:rPr lang="en" sz="3000"/>
              <a:t>.</a:t>
            </a:r>
            <a:endParaRPr sz="3000"/>
          </a:p>
          <a:p>
            <a:pPr indent="0" lvl="0" marL="0" rtl="0" algn="ctr">
              <a:spcBef>
                <a:spcPts val="0"/>
              </a:spcBef>
              <a:spcAft>
                <a:spcPts val="0"/>
              </a:spcAft>
              <a:buNone/>
            </a:pPr>
            <a:r>
              <a:rPr lang="en" sz="3000"/>
              <a:t>Reliability</a:t>
            </a:r>
            <a:endParaRPr sz="3000"/>
          </a:p>
          <a:p>
            <a:pPr indent="0" lvl="0" marL="0" rtl="0" algn="ctr">
              <a:spcBef>
                <a:spcPts val="0"/>
              </a:spcBef>
              <a:spcAft>
                <a:spcPts val="0"/>
              </a:spcAft>
              <a:buNone/>
            </a:pPr>
            <a:r>
              <a:t/>
            </a:r>
            <a:endParaRPr sz="3000"/>
          </a:p>
        </p:txBody>
      </p:sp>
      <p:sp>
        <p:nvSpPr>
          <p:cNvPr id="65" name="Google Shape;65;p14"/>
          <p:cNvSpPr/>
          <p:nvPr/>
        </p:nvSpPr>
        <p:spPr>
          <a:xfrm>
            <a:off x="5979575" y="1207675"/>
            <a:ext cx="2823600" cy="3284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3.</a:t>
            </a:r>
            <a:endParaRPr sz="3000"/>
          </a:p>
          <a:p>
            <a:pPr indent="0" lvl="0" marL="0" rtl="0" algn="ctr">
              <a:spcBef>
                <a:spcPts val="0"/>
              </a:spcBef>
              <a:spcAft>
                <a:spcPts val="0"/>
              </a:spcAft>
              <a:buNone/>
            </a:pPr>
            <a:r>
              <a:rPr lang="en" sz="3000"/>
              <a:t>Both Documents</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16" name="Google Shape;216;p32"/>
          <p:cNvGrpSpPr/>
          <p:nvPr/>
        </p:nvGrpSpPr>
        <p:grpSpPr>
          <a:xfrm>
            <a:off x="61975" y="46175"/>
            <a:ext cx="8871301" cy="2453358"/>
            <a:chOff x="152400" y="1170125"/>
            <a:chExt cx="8871301" cy="2453358"/>
          </a:xfrm>
        </p:grpSpPr>
        <p:pic>
          <p:nvPicPr>
            <p:cNvPr id="217" name="Google Shape;217;p32"/>
            <p:cNvPicPr preferRelativeResize="0"/>
            <p:nvPr/>
          </p:nvPicPr>
          <p:blipFill>
            <a:blip r:embed="rId3">
              <a:alphaModFix/>
            </a:blip>
            <a:stretch>
              <a:fillRect/>
            </a:stretch>
          </p:blipFill>
          <p:spPr>
            <a:xfrm>
              <a:off x="152400" y="1170125"/>
              <a:ext cx="8839201" cy="729006"/>
            </a:xfrm>
            <a:prstGeom prst="rect">
              <a:avLst/>
            </a:prstGeom>
            <a:noFill/>
            <a:ln>
              <a:noFill/>
            </a:ln>
          </p:spPr>
        </p:pic>
        <p:pic>
          <p:nvPicPr>
            <p:cNvPr id="218" name="Google Shape;218;p32"/>
            <p:cNvPicPr preferRelativeResize="0"/>
            <p:nvPr/>
          </p:nvPicPr>
          <p:blipFill>
            <a:blip r:embed="rId4">
              <a:alphaModFix/>
            </a:blip>
            <a:stretch>
              <a:fillRect/>
            </a:stretch>
          </p:blipFill>
          <p:spPr>
            <a:xfrm>
              <a:off x="184500" y="1858956"/>
              <a:ext cx="8839201" cy="1764527"/>
            </a:xfrm>
            <a:prstGeom prst="rect">
              <a:avLst/>
            </a:prstGeom>
            <a:noFill/>
            <a:ln>
              <a:noFill/>
            </a:ln>
          </p:spPr>
        </p:pic>
      </p:grpSp>
      <p:sp>
        <p:nvSpPr>
          <p:cNvPr id="219" name="Google Shape;219;p32"/>
          <p:cNvSpPr txBox="1"/>
          <p:nvPr/>
        </p:nvSpPr>
        <p:spPr>
          <a:xfrm>
            <a:off x="176525" y="2607850"/>
            <a:ext cx="8756700" cy="213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Advice for Third Question:</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TURNING POINT: Give details about how the event changed things AFTERWARDS.</a:t>
            </a:r>
            <a:endParaRPr/>
          </a:p>
          <a:p>
            <a:pPr indent="-317500" lvl="0" marL="457200" rtl="0" algn="l">
              <a:spcBef>
                <a:spcPts val="0"/>
              </a:spcBef>
              <a:spcAft>
                <a:spcPts val="0"/>
              </a:spcAft>
              <a:buSzPts val="1400"/>
              <a:buChar char="●"/>
            </a:pPr>
            <a:r>
              <a:rPr lang="en"/>
              <a:t>CAUSE-EFFECT: Did the situation in one document cause the other? Or do you know the history behind the documents so you can explain cause or effect?</a:t>
            </a:r>
            <a:endParaRPr/>
          </a:p>
          <a:p>
            <a:pPr indent="-317500" lvl="0" marL="457200" rtl="0" algn="l">
              <a:spcBef>
                <a:spcPts val="0"/>
              </a:spcBef>
              <a:spcAft>
                <a:spcPts val="0"/>
              </a:spcAft>
              <a:buSzPts val="1400"/>
              <a:buChar char="●"/>
            </a:pPr>
            <a:r>
              <a:rPr lang="en"/>
              <a:t>COMPARE-CONTRAST: State either a </a:t>
            </a:r>
            <a:r>
              <a:rPr lang="en"/>
              <a:t>similarity</a:t>
            </a:r>
            <a:r>
              <a:rPr lang="en"/>
              <a:t> or a difference between the documents' content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Possible Questions on Context</a:t>
            </a:r>
            <a:endParaRPr/>
          </a:p>
        </p:txBody>
      </p:sp>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 name="Google Shape;72;p15"/>
          <p:cNvSpPr/>
          <p:nvPr/>
        </p:nvSpPr>
        <p:spPr>
          <a:xfrm>
            <a:off x="72800" y="1207675"/>
            <a:ext cx="2823600" cy="3284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1.</a:t>
            </a:r>
            <a:endParaRPr sz="3000"/>
          </a:p>
          <a:p>
            <a:pPr indent="0" lvl="0" marL="0" rtl="0" algn="ctr">
              <a:spcBef>
                <a:spcPts val="0"/>
              </a:spcBef>
              <a:spcAft>
                <a:spcPts val="0"/>
              </a:spcAft>
              <a:buNone/>
            </a:pPr>
            <a:r>
              <a:rPr lang="en" sz="3000"/>
              <a:t>Historical or Geographical Context</a:t>
            </a:r>
            <a:endParaRPr sz="3000"/>
          </a:p>
        </p:txBody>
      </p:sp>
      <p:sp>
        <p:nvSpPr>
          <p:cNvPr id="73" name="Google Shape;73;p15"/>
          <p:cNvSpPr/>
          <p:nvPr/>
        </p:nvSpPr>
        <p:spPr>
          <a:xfrm>
            <a:off x="3066975" y="1216375"/>
            <a:ext cx="5821200" cy="11556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t>Geographic</a:t>
            </a:r>
            <a:r>
              <a:rPr lang="en" sz="2200"/>
              <a:t> Context is where this historical development is taking place, and why it is taking place there.</a:t>
            </a:r>
            <a:endParaRPr sz="2200"/>
          </a:p>
        </p:txBody>
      </p:sp>
      <p:sp>
        <p:nvSpPr>
          <p:cNvPr id="74" name="Google Shape;74;p15"/>
          <p:cNvSpPr/>
          <p:nvPr/>
        </p:nvSpPr>
        <p:spPr>
          <a:xfrm>
            <a:off x="3066975" y="3080375"/>
            <a:ext cx="5821200" cy="11556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t>Historical</a:t>
            </a:r>
            <a:r>
              <a:rPr lang="en" sz="2200"/>
              <a:t> Context is the historical circumstances surrounding this event/idea/historical development.</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Rubric</a:t>
            </a:r>
            <a:endParaRPr/>
          </a:p>
        </p:txBody>
      </p:sp>
      <p:pic>
        <p:nvPicPr>
          <p:cNvPr id="80" name="Google Shape;80;p16"/>
          <p:cNvPicPr preferRelativeResize="0"/>
          <p:nvPr/>
        </p:nvPicPr>
        <p:blipFill>
          <a:blip r:embed="rId3">
            <a:alphaModFix/>
          </a:blip>
          <a:stretch>
            <a:fillRect/>
          </a:stretch>
        </p:blipFill>
        <p:spPr>
          <a:xfrm>
            <a:off x="152400" y="1170125"/>
            <a:ext cx="8839201" cy="1513391"/>
          </a:xfrm>
          <a:prstGeom prst="rect">
            <a:avLst/>
          </a:prstGeom>
          <a:noFill/>
          <a:ln>
            <a:noFill/>
          </a:ln>
        </p:spPr>
      </p:pic>
      <p:sp>
        <p:nvSpPr>
          <p:cNvPr id="81" name="Google Shape;8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2" name="Google Shape;82;p16"/>
          <p:cNvSpPr txBox="1"/>
          <p:nvPr/>
        </p:nvSpPr>
        <p:spPr>
          <a:xfrm>
            <a:off x="225900" y="2823700"/>
            <a:ext cx="8520600" cy="17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t>Common Mistakes Beginners Make:</a:t>
            </a:r>
            <a:endParaRPr b="1" sz="2200"/>
          </a:p>
          <a:p>
            <a:pPr indent="0" lvl="0" marL="0" rtl="0" algn="l">
              <a:spcBef>
                <a:spcPts val="0"/>
              </a:spcBef>
              <a:spcAft>
                <a:spcPts val="0"/>
              </a:spcAft>
              <a:buNone/>
            </a:pPr>
            <a:r>
              <a:t/>
            </a:r>
            <a:endParaRPr b="1" sz="2200"/>
          </a:p>
          <a:p>
            <a:pPr indent="-368300" lvl="0" marL="457200" rtl="0" algn="l">
              <a:spcBef>
                <a:spcPts val="0"/>
              </a:spcBef>
              <a:spcAft>
                <a:spcPts val="0"/>
              </a:spcAft>
              <a:buSzPts val="2200"/>
              <a:buChar char="●"/>
            </a:pPr>
            <a:r>
              <a:rPr b="1" lang="en" sz="2200"/>
              <a:t>Just describe the map or the summarize the document</a:t>
            </a:r>
            <a:endParaRPr b="1"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possible questions on reliability</a:t>
            </a:r>
            <a:endParaRPr/>
          </a:p>
        </p:txBody>
      </p:sp>
      <p:sp>
        <p:nvSpPr>
          <p:cNvPr id="88" name="Google Shape;88;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9" name="Google Shape;89;p17"/>
          <p:cNvSpPr/>
          <p:nvPr/>
        </p:nvSpPr>
        <p:spPr>
          <a:xfrm>
            <a:off x="311700" y="1251125"/>
            <a:ext cx="2823600" cy="32841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2.</a:t>
            </a:r>
            <a:endParaRPr sz="3000"/>
          </a:p>
          <a:p>
            <a:pPr indent="0" lvl="0" marL="0" rtl="0" algn="ctr">
              <a:spcBef>
                <a:spcPts val="0"/>
              </a:spcBef>
              <a:spcAft>
                <a:spcPts val="0"/>
              </a:spcAft>
              <a:buNone/>
            </a:pPr>
            <a:r>
              <a:rPr lang="en" sz="3000"/>
              <a:t>Reliability</a:t>
            </a:r>
            <a:endParaRPr sz="3000"/>
          </a:p>
          <a:p>
            <a:pPr indent="0" lvl="0" marL="0" rtl="0" algn="ctr">
              <a:spcBef>
                <a:spcPts val="0"/>
              </a:spcBef>
              <a:spcAft>
                <a:spcPts val="0"/>
              </a:spcAft>
              <a:buNone/>
            </a:pPr>
            <a:r>
              <a:t/>
            </a:r>
            <a:endParaRPr sz="3000"/>
          </a:p>
        </p:txBody>
      </p:sp>
      <p:sp>
        <p:nvSpPr>
          <p:cNvPr id="90" name="Google Shape;90;p17"/>
          <p:cNvSpPr/>
          <p:nvPr/>
        </p:nvSpPr>
        <p:spPr>
          <a:xfrm>
            <a:off x="3249425" y="1287875"/>
            <a:ext cx="2259000" cy="8688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t>point of view</a:t>
            </a:r>
            <a:endParaRPr sz="2200"/>
          </a:p>
        </p:txBody>
      </p:sp>
      <p:sp>
        <p:nvSpPr>
          <p:cNvPr id="91" name="Google Shape;91;p17"/>
          <p:cNvSpPr/>
          <p:nvPr/>
        </p:nvSpPr>
        <p:spPr>
          <a:xfrm>
            <a:off x="3249425" y="2458775"/>
            <a:ext cx="2259000" cy="8688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t>audience</a:t>
            </a:r>
            <a:endParaRPr sz="2200"/>
          </a:p>
        </p:txBody>
      </p:sp>
      <p:sp>
        <p:nvSpPr>
          <p:cNvPr id="92" name="Google Shape;92;p17"/>
          <p:cNvSpPr/>
          <p:nvPr/>
        </p:nvSpPr>
        <p:spPr>
          <a:xfrm>
            <a:off x="3249425" y="3666425"/>
            <a:ext cx="2259000" cy="8688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t>purpose</a:t>
            </a:r>
            <a:endParaRPr sz="2200"/>
          </a:p>
        </p:txBody>
      </p:sp>
      <p:sp>
        <p:nvSpPr>
          <p:cNvPr id="93" name="Google Shape;93;p17"/>
          <p:cNvSpPr/>
          <p:nvPr/>
        </p:nvSpPr>
        <p:spPr>
          <a:xfrm>
            <a:off x="5603975" y="1068675"/>
            <a:ext cx="548700" cy="3594600"/>
          </a:xfrm>
          <a:prstGeom prst="rightBrace">
            <a:avLst>
              <a:gd fmla="val 8333" name="adj1"/>
              <a:gd fmla="val 50000" name="adj2"/>
            </a:avLst>
          </a:prstGeom>
          <a:noFill/>
          <a:ln cap="flat" cmpd="sng" w="381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6603150" y="1207675"/>
            <a:ext cx="1737600" cy="13206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200"/>
              <a:t>1. </a:t>
            </a:r>
            <a:r>
              <a:rPr lang="en" sz="2200"/>
              <a:t>What is the factor?</a:t>
            </a:r>
            <a:endParaRPr sz="2200"/>
          </a:p>
        </p:txBody>
      </p:sp>
      <p:sp>
        <p:nvSpPr>
          <p:cNvPr id="95" name="Google Shape;95;p17"/>
          <p:cNvSpPr/>
          <p:nvPr/>
        </p:nvSpPr>
        <p:spPr>
          <a:xfrm>
            <a:off x="6603150" y="2702075"/>
            <a:ext cx="1737600" cy="20109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t>2. How does it affect your </a:t>
            </a:r>
            <a:r>
              <a:rPr lang="en" sz="1800"/>
              <a:t>judgment</a:t>
            </a:r>
            <a:r>
              <a:rPr lang="en" sz="1800"/>
              <a:t> about the source reliability?</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Rubric</a:t>
            </a:r>
            <a:endParaRPr/>
          </a:p>
        </p:txBody>
      </p:sp>
      <p:grpSp>
        <p:nvGrpSpPr>
          <p:cNvPr id="101" name="Google Shape;101;p18"/>
          <p:cNvGrpSpPr/>
          <p:nvPr/>
        </p:nvGrpSpPr>
        <p:grpSpPr>
          <a:xfrm>
            <a:off x="149850" y="999575"/>
            <a:ext cx="8871300" cy="1783099"/>
            <a:chOff x="152400" y="1170125"/>
            <a:chExt cx="8871300" cy="1783099"/>
          </a:xfrm>
        </p:grpSpPr>
        <p:pic>
          <p:nvPicPr>
            <p:cNvPr id="102" name="Google Shape;102;p18"/>
            <p:cNvPicPr preferRelativeResize="0"/>
            <p:nvPr/>
          </p:nvPicPr>
          <p:blipFill>
            <a:blip r:embed="rId3">
              <a:alphaModFix/>
            </a:blip>
            <a:stretch>
              <a:fillRect/>
            </a:stretch>
          </p:blipFill>
          <p:spPr>
            <a:xfrm>
              <a:off x="152400" y="1170125"/>
              <a:ext cx="8839201" cy="729006"/>
            </a:xfrm>
            <a:prstGeom prst="rect">
              <a:avLst/>
            </a:prstGeom>
            <a:noFill/>
            <a:ln>
              <a:noFill/>
            </a:ln>
          </p:spPr>
        </p:pic>
        <p:pic>
          <p:nvPicPr>
            <p:cNvPr id="103" name="Google Shape;103;p18"/>
            <p:cNvPicPr preferRelativeResize="0"/>
            <p:nvPr/>
          </p:nvPicPr>
          <p:blipFill>
            <a:blip r:embed="rId4">
              <a:alphaModFix/>
            </a:blip>
            <a:stretch>
              <a:fillRect/>
            </a:stretch>
          </p:blipFill>
          <p:spPr>
            <a:xfrm>
              <a:off x="184500" y="1866981"/>
              <a:ext cx="8839200" cy="1086243"/>
            </a:xfrm>
            <a:prstGeom prst="rect">
              <a:avLst/>
            </a:prstGeom>
            <a:noFill/>
            <a:ln>
              <a:noFill/>
            </a:ln>
          </p:spPr>
        </p:pic>
      </p:grpSp>
      <p:sp>
        <p:nvSpPr>
          <p:cNvPr id="104" name="Google Shape;10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5" name="Google Shape;105;p18"/>
          <p:cNvSpPr txBox="1"/>
          <p:nvPr/>
        </p:nvSpPr>
        <p:spPr>
          <a:xfrm>
            <a:off x="225900" y="2823700"/>
            <a:ext cx="8520600" cy="17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t>Common Mistakes Beginners Make:</a:t>
            </a:r>
            <a:endParaRPr b="1" sz="2200"/>
          </a:p>
          <a:p>
            <a:pPr indent="0" lvl="0" marL="0" rtl="0" algn="l">
              <a:spcBef>
                <a:spcPts val="0"/>
              </a:spcBef>
              <a:spcAft>
                <a:spcPts val="0"/>
              </a:spcAft>
              <a:buNone/>
            </a:pPr>
            <a:r>
              <a:t/>
            </a:r>
            <a:endParaRPr b="1" sz="2200"/>
          </a:p>
          <a:p>
            <a:pPr indent="-368300" lvl="0" marL="457200" rtl="0" algn="l">
              <a:spcBef>
                <a:spcPts val="0"/>
              </a:spcBef>
              <a:spcAft>
                <a:spcPts val="0"/>
              </a:spcAft>
              <a:buSzPts val="2200"/>
              <a:buChar char="●"/>
            </a:pPr>
            <a:r>
              <a:rPr b="1" lang="en" sz="2200"/>
              <a:t>State the reliability factor without explaining how it affects their judgment of the reliability.</a:t>
            </a:r>
            <a:endParaRPr b="1"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possible questions using both documents</a:t>
            </a:r>
            <a:endParaRPr/>
          </a:p>
        </p:txBody>
      </p:sp>
      <p:sp>
        <p:nvSpPr>
          <p:cNvPr id="111" name="Google Shape;11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2" name="Google Shape;112;p19"/>
          <p:cNvSpPr/>
          <p:nvPr/>
        </p:nvSpPr>
        <p:spPr>
          <a:xfrm>
            <a:off x="3249425" y="1287875"/>
            <a:ext cx="2259000" cy="8688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t>compare</a:t>
            </a:r>
            <a:endParaRPr sz="2200"/>
          </a:p>
        </p:txBody>
      </p:sp>
      <p:sp>
        <p:nvSpPr>
          <p:cNvPr id="113" name="Google Shape;113;p19"/>
          <p:cNvSpPr/>
          <p:nvPr/>
        </p:nvSpPr>
        <p:spPr>
          <a:xfrm>
            <a:off x="3249425" y="2458775"/>
            <a:ext cx="2259000" cy="8688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t>turning point</a:t>
            </a:r>
            <a:endParaRPr sz="2200"/>
          </a:p>
        </p:txBody>
      </p:sp>
      <p:sp>
        <p:nvSpPr>
          <p:cNvPr id="114" name="Google Shape;114;p19"/>
          <p:cNvSpPr/>
          <p:nvPr/>
        </p:nvSpPr>
        <p:spPr>
          <a:xfrm>
            <a:off x="3249425" y="3666425"/>
            <a:ext cx="2259000" cy="8688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t>cause-effect</a:t>
            </a:r>
            <a:endParaRPr sz="2200"/>
          </a:p>
        </p:txBody>
      </p:sp>
      <p:sp>
        <p:nvSpPr>
          <p:cNvPr id="115" name="Google Shape;115;p19"/>
          <p:cNvSpPr/>
          <p:nvPr/>
        </p:nvSpPr>
        <p:spPr>
          <a:xfrm>
            <a:off x="311700" y="1287875"/>
            <a:ext cx="2823600" cy="3284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3.</a:t>
            </a:r>
            <a:endParaRPr sz="3000"/>
          </a:p>
          <a:p>
            <a:pPr indent="0" lvl="0" marL="0" rtl="0" algn="ctr">
              <a:spcBef>
                <a:spcPts val="0"/>
              </a:spcBef>
              <a:spcAft>
                <a:spcPts val="0"/>
              </a:spcAft>
              <a:buNone/>
            </a:pPr>
            <a:r>
              <a:rPr lang="en" sz="3000"/>
              <a:t>Both Documents</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21" name="Google Shape;121;p20"/>
          <p:cNvGrpSpPr/>
          <p:nvPr/>
        </p:nvGrpSpPr>
        <p:grpSpPr>
          <a:xfrm>
            <a:off x="61975" y="46175"/>
            <a:ext cx="8871301" cy="2453358"/>
            <a:chOff x="152400" y="1170125"/>
            <a:chExt cx="8871301" cy="2453358"/>
          </a:xfrm>
        </p:grpSpPr>
        <p:pic>
          <p:nvPicPr>
            <p:cNvPr id="122" name="Google Shape;122;p20"/>
            <p:cNvPicPr preferRelativeResize="0"/>
            <p:nvPr/>
          </p:nvPicPr>
          <p:blipFill>
            <a:blip r:embed="rId3">
              <a:alphaModFix/>
            </a:blip>
            <a:stretch>
              <a:fillRect/>
            </a:stretch>
          </p:blipFill>
          <p:spPr>
            <a:xfrm>
              <a:off x="152400" y="1170125"/>
              <a:ext cx="8839201" cy="729006"/>
            </a:xfrm>
            <a:prstGeom prst="rect">
              <a:avLst/>
            </a:prstGeom>
            <a:noFill/>
            <a:ln>
              <a:noFill/>
            </a:ln>
          </p:spPr>
        </p:pic>
        <p:pic>
          <p:nvPicPr>
            <p:cNvPr id="123" name="Google Shape;123;p20"/>
            <p:cNvPicPr preferRelativeResize="0"/>
            <p:nvPr/>
          </p:nvPicPr>
          <p:blipFill>
            <a:blip r:embed="rId4">
              <a:alphaModFix/>
            </a:blip>
            <a:stretch>
              <a:fillRect/>
            </a:stretch>
          </p:blipFill>
          <p:spPr>
            <a:xfrm>
              <a:off x="184500" y="1858956"/>
              <a:ext cx="8839201" cy="1764527"/>
            </a:xfrm>
            <a:prstGeom prst="rect">
              <a:avLst/>
            </a:prstGeom>
            <a:noFill/>
            <a:ln>
              <a:noFill/>
            </a:ln>
          </p:spPr>
        </p:pic>
      </p:grpSp>
      <p:sp>
        <p:nvSpPr>
          <p:cNvPr id="124" name="Google Shape;124;p20"/>
          <p:cNvSpPr txBox="1"/>
          <p:nvPr/>
        </p:nvSpPr>
        <p:spPr>
          <a:xfrm>
            <a:off x="225900" y="2823700"/>
            <a:ext cx="8520600" cy="17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t>Common Mistakes Beginners Make:</a:t>
            </a:r>
            <a:endParaRPr b="1" sz="2200"/>
          </a:p>
          <a:p>
            <a:pPr indent="0" lvl="0" marL="0" rtl="0" algn="l">
              <a:spcBef>
                <a:spcPts val="0"/>
              </a:spcBef>
              <a:spcAft>
                <a:spcPts val="0"/>
              </a:spcAft>
              <a:buNone/>
            </a:pPr>
            <a:r>
              <a:t/>
            </a:r>
            <a:endParaRPr b="1" sz="2200"/>
          </a:p>
          <a:p>
            <a:pPr indent="-368300" lvl="0" marL="457200" rtl="0" algn="l">
              <a:spcBef>
                <a:spcPts val="0"/>
              </a:spcBef>
              <a:spcAft>
                <a:spcPts val="0"/>
              </a:spcAft>
              <a:buSzPts val="2200"/>
              <a:buChar char="●"/>
            </a:pPr>
            <a:r>
              <a:rPr b="1" lang="en" sz="2200"/>
              <a:t>Turning points without detail of how it changed</a:t>
            </a:r>
            <a:endParaRPr b="1" sz="2200"/>
          </a:p>
          <a:p>
            <a:pPr indent="-368300" lvl="0" marL="457200" rtl="0" algn="l">
              <a:spcBef>
                <a:spcPts val="0"/>
              </a:spcBef>
              <a:spcAft>
                <a:spcPts val="0"/>
              </a:spcAft>
              <a:buSzPts val="2200"/>
              <a:buChar char="●"/>
            </a:pPr>
            <a:r>
              <a:rPr b="1" lang="en" sz="2200"/>
              <a:t>Limited detail</a:t>
            </a:r>
            <a:endParaRPr b="1"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Set 1 Question 1: Geographic Context</a:t>
            </a:r>
            <a:endParaRPr/>
          </a:p>
        </p:txBody>
      </p:sp>
      <p:sp>
        <p:nvSpPr>
          <p:cNvPr id="130" name="Google Shape;13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