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slide" Target="slides/slide6.xml"/><Relationship Id="rId10" Type="http://schemas.openxmlformats.org/officeDocument/2006/relationships/slide" Target="slides/slide5.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1179c2db33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1179c2db33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1179c2db332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1179c2db332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1179c2db332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1179c2db332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1179c2db332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1179c2db332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1179c2db332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1179c2db332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mc:AlternateContent>
    <mc:Choice Requires="p14">
      <p:transition spd="slow" p14:dur="1000">
        <p:fade thruBlk="1"/>
      </p:transition>
    </mc:Choice>
    <mc:Fallback>
      <p:transition spd="slow">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 Id="rId3" Type="http://schemas.openxmlformats.org/officeDocument/2006/relationships/image" Target="../media/image5.png"/><Relationship Id="rId4" Type="http://schemas.openxmlformats.org/officeDocument/2006/relationships/image" Target="../media/image6.png"/><Relationship Id="rId5" Type="http://schemas.openxmlformats.org/officeDocument/2006/relationships/image" Target="../media/image2.png"/><Relationship Id="rId6"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5.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Standardized Scores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What is a "standardized score"?</a:t>
            </a:r>
            <a:endParaRPr/>
          </a:p>
        </p:txBody>
      </p:sp>
      <p:sp>
        <p:nvSpPr>
          <p:cNvPr id="60" name="Google Shape;60;p14"/>
          <p:cNvSpPr txBox="1"/>
          <p:nvPr>
            <p:ph idx="1" type="body"/>
          </p:nvPr>
        </p:nvSpPr>
        <p:spPr>
          <a:xfrm>
            <a:off x="311700" y="1152475"/>
            <a:ext cx="42603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The standardized score is a measure of relative standing on a list of scores</a:t>
            </a:r>
            <a:endParaRPr/>
          </a:p>
          <a:p>
            <a:pPr indent="-342900" lvl="0" marL="457200" rtl="0" algn="l">
              <a:spcBef>
                <a:spcPts val="0"/>
              </a:spcBef>
              <a:spcAft>
                <a:spcPts val="0"/>
              </a:spcAft>
              <a:buSzPts val="1800"/>
              <a:buChar char="●"/>
            </a:pPr>
            <a:r>
              <a:rPr lang="en"/>
              <a:t>These scores reflect a student’s rank compared to others. They indicate how far above or below the mean or average the individual scores fall.</a:t>
            </a:r>
            <a:endParaRPr/>
          </a:p>
          <a:p>
            <a:pPr indent="-342900" lvl="0" marL="457200" rtl="0" algn="l">
              <a:spcBef>
                <a:spcPts val="0"/>
              </a:spcBef>
              <a:spcAft>
                <a:spcPts val="0"/>
              </a:spcAft>
              <a:buSzPts val="1800"/>
              <a:buChar char="●"/>
            </a:pPr>
            <a:r>
              <a:rPr lang="en"/>
              <a:t>Most common way" "z-score standardization"</a:t>
            </a:r>
            <a:endParaRPr/>
          </a:p>
        </p:txBody>
      </p:sp>
      <p:pic>
        <p:nvPicPr>
          <p:cNvPr id="61" name="Google Shape;61;p14"/>
          <p:cNvPicPr preferRelativeResize="0"/>
          <p:nvPr/>
        </p:nvPicPr>
        <p:blipFill>
          <a:blip r:embed="rId3">
            <a:alphaModFix/>
          </a:blip>
          <a:stretch>
            <a:fillRect/>
          </a:stretch>
        </p:blipFill>
        <p:spPr>
          <a:xfrm>
            <a:off x="4724400" y="1170125"/>
            <a:ext cx="4267200" cy="3007121"/>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0">
                                            <p:txEl>
                                              <p:pRg end="0" st="0"/>
                                            </p:txEl>
                                          </p:spTgt>
                                        </p:tgtEl>
                                        <p:attrNameLst>
                                          <p:attrName>style.visibility</p:attrName>
                                        </p:attrNameLst>
                                      </p:cBhvr>
                                      <p:to>
                                        <p:strVal val="visible"/>
                                      </p:to>
                                    </p:set>
                                    <p:animEffect filter="fade" transition="in">
                                      <p:cBhvr>
                                        <p:cTn dur="1000"/>
                                        <p:tgtEl>
                                          <p:spTgt spid="6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0">
                                            <p:txEl>
                                              <p:pRg end="1" st="1"/>
                                            </p:txEl>
                                          </p:spTgt>
                                        </p:tgtEl>
                                        <p:attrNameLst>
                                          <p:attrName>style.visibility</p:attrName>
                                        </p:attrNameLst>
                                      </p:cBhvr>
                                      <p:to>
                                        <p:strVal val="visible"/>
                                      </p:to>
                                    </p:set>
                                    <p:animEffect filter="fade" transition="in">
                                      <p:cBhvr>
                                        <p:cTn dur="1000"/>
                                        <p:tgtEl>
                                          <p:spTgt spid="60">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0">
                                            <p:txEl>
                                              <p:pRg end="2" st="2"/>
                                            </p:txEl>
                                          </p:spTgt>
                                        </p:tgtEl>
                                        <p:attrNameLst>
                                          <p:attrName>style.visibility</p:attrName>
                                        </p:attrNameLst>
                                      </p:cBhvr>
                                      <p:to>
                                        <p:strVal val="visible"/>
                                      </p:to>
                                    </p:set>
                                    <p:animEffect filter="fade" transition="in">
                                      <p:cBhvr>
                                        <p:cTn dur="1000"/>
                                        <p:tgtEl>
                                          <p:spTgt spid="60">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pic>
        <p:nvPicPr>
          <p:cNvPr id="66" name="Google Shape;66;p15"/>
          <p:cNvPicPr preferRelativeResize="0"/>
          <p:nvPr/>
        </p:nvPicPr>
        <p:blipFill>
          <a:blip r:embed="rId3">
            <a:alphaModFix/>
          </a:blip>
          <a:stretch>
            <a:fillRect/>
          </a:stretch>
        </p:blipFill>
        <p:spPr>
          <a:xfrm>
            <a:off x="189650" y="1346600"/>
            <a:ext cx="3373100" cy="2377051"/>
          </a:xfrm>
          <a:prstGeom prst="rect">
            <a:avLst/>
          </a:prstGeom>
          <a:noFill/>
          <a:ln>
            <a:noFill/>
          </a:ln>
        </p:spPr>
      </p:pic>
      <p:sp>
        <p:nvSpPr>
          <p:cNvPr id="67" name="Google Shape;67;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Setting a Standard</a:t>
            </a:r>
            <a:endParaRPr/>
          </a:p>
        </p:txBody>
      </p:sp>
      <p:pic>
        <p:nvPicPr>
          <p:cNvPr id="68" name="Google Shape;68;p15"/>
          <p:cNvPicPr preferRelativeResize="0"/>
          <p:nvPr/>
        </p:nvPicPr>
        <p:blipFill>
          <a:blip r:embed="rId4">
            <a:alphaModFix/>
          </a:blip>
          <a:stretch>
            <a:fillRect/>
          </a:stretch>
        </p:blipFill>
        <p:spPr>
          <a:xfrm>
            <a:off x="3708138" y="150425"/>
            <a:ext cx="5362575" cy="1543050"/>
          </a:xfrm>
          <a:prstGeom prst="rect">
            <a:avLst/>
          </a:prstGeom>
          <a:noFill/>
          <a:ln>
            <a:noFill/>
          </a:ln>
        </p:spPr>
      </p:pic>
      <p:pic>
        <p:nvPicPr>
          <p:cNvPr id="69" name="Google Shape;69;p15"/>
          <p:cNvPicPr preferRelativeResize="0"/>
          <p:nvPr/>
        </p:nvPicPr>
        <p:blipFill>
          <a:blip r:embed="rId5">
            <a:alphaModFix/>
          </a:blip>
          <a:stretch>
            <a:fillRect/>
          </a:stretch>
        </p:blipFill>
        <p:spPr>
          <a:xfrm>
            <a:off x="3638950" y="1693475"/>
            <a:ext cx="5191125" cy="1600200"/>
          </a:xfrm>
          <a:prstGeom prst="rect">
            <a:avLst/>
          </a:prstGeom>
          <a:noFill/>
          <a:ln>
            <a:noFill/>
          </a:ln>
        </p:spPr>
      </p:pic>
      <p:pic>
        <p:nvPicPr>
          <p:cNvPr id="70" name="Google Shape;70;p15"/>
          <p:cNvPicPr preferRelativeResize="0"/>
          <p:nvPr/>
        </p:nvPicPr>
        <p:blipFill>
          <a:blip r:embed="rId6">
            <a:alphaModFix/>
          </a:blip>
          <a:stretch>
            <a:fillRect/>
          </a:stretch>
        </p:blipFill>
        <p:spPr>
          <a:xfrm>
            <a:off x="3715150" y="3446075"/>
            <a:ext cx="5028388" cy="154305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8"/>
                                        </p:tgtEl>
                                        <p:attrNameLst>
                                          <p:attrName>style.visibility</p:attrName>
                                        </p:attrNameLst>
                                      </p:cBhvr>
                                      <p:to>
                                        <p:strVal val="visible"/>
                                      </p:to>
                                    </p:set>
                                    <p:animEffect filter="fade" transition="in">
                                      <p:cBhvr>
                                        <p:cTn dur="1000"/>
                                        <p:tgtEl>
                                          <p:spTgt spid="6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9"/>
                                        </p:tgtEl>
                                        <p:attrNameLst>
                                          <p:attrName>style.visibility</p:attrName>
                                        </p:attrNameLst>
                                      </p:cBhvr>
                                      <p:to>
                                        <p:strVal val="visible"/>
                                      </p:to>
                                    </p:set>
                                    <p:animEffect filter="fade" transition="in">
                                      <p:cBhvr>
                                        <p:cTn dur="1000"/>
                                        <p:tgtEl>
                                          <p:spTgt spid="6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0"/>
                                        </p:tgtEl>
                                        <p:attrNameLst>
                                          <p:attrName>style.visibility</p:attrName>
                                        </p:attrNameLst>
                                      </p:cBhvr>
                                      <p:to>
                                        <p:strVal val="visible"/>
                                      </p:to>
                                    </p:set>
                                    <p:animEffect filter="fade" transition="in">
                                      <p:cBhvr>
                                        <p:cTn dur="1000"/>
                                        <p:tgtEl>
                                          <p:spTgt spid="7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What does the </a:t>
            </a:r>
            <a:r>
              <a:rPr lang="en"/>
              <a:t>formula</a:t>
            </a:r>
            <a:r>
              <a:rPr lang="en"/>
              <a:t> do?</a:t>
            </a:r>
            <a:endParaRPr/>
          </a:p>
        </p:txBody>
      </p:sp>
      <p:sp>
        <p:nvSpPr>
          <p:cNvPr id="76" name="Google Shape;76;p16"/>
          <p:cNvSpPr txBox="1"/>
          <p:nvPr>
            <p:ph idx="1" type="body"/>
          </p:nvPr>
        </p:nvSpPr>
        <p:spPr>
          <a:xfrm>
            <a:off x="311700" y="1152475"/>
            <a:ext cx="42603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i="1" lang="en"/>
              <a:t>Basically, it takes the scores of the class and lays them over the standard scores to make it so that all the scores are the same distance from the average score, but the average score is the same as the standardized test.</a:t>
            </a:r>
            <a:endParaRPr i="1"/>
          </a:p>
        </p:txBody>
      </p:sp>
      <p:pic>
        <p:nvPicPr>
          <p:cNvPr id="77" name="Google Shape;77;p16"/>
          <p:cNvPicPr preferRelativeResize="0"/>
          <p:nvPr/>
        </p:nvPicPr>
        <p:blipFill>
          <a:blip r:embed="rId3">
            <a:alphaModFix/>
          </a:blip>
          <a:stretch>
            <a:fillRect/>
          </a:stretch>
        </p:blipFill>
        <p:spPr>
          <a:xfrm>
            <a:off x="4910475" y="221150"/>
            <a:ext cx="3974774" cy="2583800"/>
          </a:xfrm>
          <a:prstGeom prst="rect">
            <a:avLst/>
          </a:prstGeom>
          <a:noFill/>
          <a:ln>
            <a:noFill/>
          </a:ln>
        </p:spPr>
      </p:pic>
      <p:pic>
        <p:nvPicPr>
          <p:cNvPr id="78" name="Google Shape;78;p16"/>
          <p:cNvPicPr preferRelativeResize="0"/>
          <p:nvPr/>
        </p:nvPicPr>
        <p:blipFill>
          <a:blip r:embed="rId4">
            <a:alphaModFix amt="43000"/>
          </a:blip>
          <a:stretch>
            <a:fillRect/>
          </a:stretch>
        </p:blipFill>
        <p:spPr>
          <a:xfrm>
            <a:off x="5020907" y="742852"/>
            <a:ext cx="3864349" cy="1958164"/>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7"/>
                                        </p:tgtEl>
                                        <p:attrNameLst>
                                          <p:attrName>style.visibility</p:attrName>
                                        </p:attrNameLst>
                                      </p:cBhvr>
                                      <p:to>
                                        <p:strVal val="visible"/>
                                      </p:to>
                                    </p:set>
                                    <p:animEffect filter="fade" transition="in">
                                      <p:cBhvr>
                                        <p:cTn dur="1000"/>
                                        <p:tgtEl>
                                          <p:spTgt spid="7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78"/>
                                        </p:tgtEl>
                                        <p:attrNameLst>
                                          <p:attrName>style.visibility</p:attrName>
                                        </p:attrNameLst>
                                      </p:cBhvr>
                                      <p:to>
                                        <p:strVal val="visible"/>
                                      </p:to>
                                    </p:set>
                                    <p:anim calcmode="lin" valueType="num">
                                      <p:cBhvr additive="base">
                                        <p:cTn dur="1000"/>
                                        <p:tgtEl>
                                          <p:spTgt spid="78"/>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Why do I do this?</a:t>
            </a:r>
            <a:endParaRPr/>
          </a:p>
        </p:txBody>
      </p:sp>
      <p:sp>
        <p:nvSpPr>
          <p:cNvPr id="84" name="Google Shape;84;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When the class is learning a new skill and the grades are low while they practice.</a:t>
            </a:r>
            <a:endParaRPr/>
          </a:p>
          <a:p>
            <a:pPr indent="-317500" lvl="1" marL="914400" rtl="0" algn="l">
              <a:spcBef>
                <a:spcPts val="0"/>
              </a:spcBef>
              <a:spcAft>
                <a:spcPts val="0"/>
              </a:spcAft>
              <a:buSzPts val="1400"/>
              <a:buChar char="○"/>
            </a:pPr>
            <a:r>
              <a:rPr lang="en"/>
              <a:t>Ex. NYS Global Regents Constructed-response Questions (CRQ)</a:t>
            </a:r>
            <a:endParaRPr/>
          </a:p>
          <a:p>
            <a:pPr indent="-317500" lvl="1" marL="914400" rtl="0" algn="l">
              <a:spcBef>
                <a:spcPts val="0"/>
              </a:spcBef>
              <a:spcAft>
                <a:spcPts val="0"/>
              </a:spcAft>
              <a:buSzPts val="1400"/>
              <a:buChar char="○"/>
            </a:pPr>
            <a:r>
              <a:rPr lang="en"/>
              <a:t>Ex. NYS Global and US History Regents stimulus-based multiple-choice</a:t>
            </a:r>
            <a:endParaRPr/>
          </a:p>
          <a:p>
            <a:pPr indent="-342900" lvl="0" marL="457200" rtl="0" algn="l">
              <a:spcBef>
                <a:spcPts val="0"/>
              </a:spcBef>
              <a:spcAft>
                <a:spcPts val="0"/>
              </a:spcAft>
              <a:buSzPts val="1800"/>
              <a:buChar char="●"/>
            </a:pPr>
            <a:r>
              <a:rPr lang="en"/>
              <a:t>When the task is difficult but still worth doing</a:t>
            </a:r>
            <a:endParaRPr/>
          </a:p>
          <a:p>
            <a:pPr indent="-317500" lvl="1" marL="914400" rtl="0" algn="l">
              <a:spcBef>
                <a:spcPts val="0"/>
              </a:spcBef>
              <a:spcAft>
                <a:spcPts val="0"/>
              </a:spcAft>
              <a:buSzPts val="1400"/>
              <a:buChar char="○"/>
            </a:pPr>
            <a:r>
              <a:rPr lang="en"/>
              <a:t>Ex. "Electoral College" video lesson used in grade 7 but designed for grade 11.</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4">
                                            <p:txEl>
                                              <p:pRg end="0" st="0"/>
                                            </p:txEl>
                                          </p:spTgt>
                                        </p:tgtEl>
                                        <p:attrNameLst>
                                          <p:attrName>style.visibility</p:attrName>
                                        </p:attrNameLst>
                                      </p:cBhvr>
                                      <p:to>
                                        <p:strVal val="visible"/>
                                      </p:to>
                                    </p:set>
                                    <p:animEffect filter="fade" transition="in">
                                      <p:cBhvr>
                                        <p:cTn dur="1000"/>
                                        <p:tgtEl>
                                          <p:spTgt spid="8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4">
                                            <p:txEl>
                                              <p:pRg end="1" st="1"/>
                                            </p:txEl>
                                          </p:spTgt>
                                        </p:tgtEl>
                                        <p:attrNameLst>
                                          <p:attrName>style.visibility</p:attrName>
                                        </p:attrNameLst>
                                      </p:cBhvr>
                                      <p:to>
                                        <p:strVal val="visible"/>
                                      </p:to>
                                    </p:set>
                                    <p:animEffect filter="fade" transition="in">
                                      <p:cBhvr>
                                        <p:cTn dur="1000"/>
                                        <p:tgtEl>
                                          <p:spTgt spid="8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4">
                                            <p:txEl>
                                              <p:pRg end="2" st="2"/>
                                            </p:txEl>
                                          </p:spTgt>
                                        </p:tgtEl>
                                        <p:attrNameLst>
                                          <p:attrName>style.visibility</p:attrName>
                                        </p:attrNameLst>
                                      </p:cBhvr>
                                      <p:to>
                                        <p:strVal val="visible"/>
                                      </p:to>
                                    </p:set>
                                    <p:animEffect filter="fade" transition="in">
                                      <p:cBhvr>
                                        <p:cTn dur="1000"/>
                                        <p:tgtEl>
                                          <p:spTgt spid="84">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4">
                                            <p:txEl>
                                              <p:pRg end="3" st="3"/>
                                            </p:txEl>
                                          </p:spTgt>
                                        </p:tgtEl>
                                        <p:attrNameLst>
                                          <p:attrName>style.visibility</p:attrName>
                                        </p:attrNameLst>
                                      </p:cBhvr>
                                      <p:to>
                                        <p:strVal val="visible"/>
                                      </p:to>
                                    </p:set>
                                    <p:animEffect filter="fade" transition="in">
                                      <p:cBhvr>
                                        <p:cTn dur="1000"/>
                                        <p:tgtEl>
                                          <p:spTgt spid="84">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4">
                                            <p:txEl>
                                              <p:pRg end="4" st="4"/>
                                            </p:txEl>
                                          </p:spTgt>
                                        </p:tgtEl>
                                        <p:attrNameLst>
                                          <p:attrName>style.visibility</p:attrName>
                                        </p:attrNameLst>
                                      </p:cBhvr>
                                      <p:to>
                                        <p:strVal val="visible"/>
                                      </p:to>
                                    </p:set>
                                    <p:animEffect filter="fade" transition="in">
                                      <p:cBhvr>
                                        <p:cTn dur="1000"/>
                                        <p:tgtEl>
                                          <p:spTgt spid="84">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Considerations</a:t>
            </a:r>
            <a:endParaRPr/>
          </a:p>
        </p:txBody>
      </p:sp>
      <p:sp>
        <p:nvSpPr>
          <p:cNvPr id="90" name="Google Shape;90;p18"/>
          <p:cNvSpPr txBox="1"/>
          <p:nvPr>
            <p:ph idx="1" type="body"/>
          </p:nvPr>
        </p:nvSpPr>
        <p:spPr>
          <a:xfrm>
            <a:off x="311700" y="1152475"/>
            <a:ext cx="4260300" cy="3416400"/>
          </a:xfrm>
          <a:prstGeom prst="rect">
            <a:avLst/>
          </a:prstGeom>
        </p:spPr>
        <p:txBody>
          <a:bodyPr anchorCtr="0" anchor="t" bIns="91425" lIns="91425" spcFirstLastPara="1" rIns="91425" wrap="square" tIns="91425">
            <a:normAutofit fontScale="92500" lnSpcReduction="20000"/>
          </a:bodyPr>
          <a:lstStyle/>
          <a:p>
            <a:pPr indent="-334327" lvl="0" marL="457200" rtl="0" algn="l">
              <a:spcBef>
                <a:spcPts val="0"/>
              </a:spcBef>
              <a:spcAft>
                <a:spcPts val="0"/>
              </a:spcAft>
              <a:buSzPct val="100000"/>
              <a:buChar char="●"/>
            </a:pPr>
            <a:r>
              <a:rPr lang="en"/>
              <a:t>This is the fairest way to "curve" a test, giving people scores that are relative to their actual standing.</a:t>
            </a:r>
            <a:endParaRPr/>
          </a:p>
          <a:p>
            <a:pPr indent="-334327" lvl="0" marL="457200" rtl="0" algn="l">
              <a:spcBef>
                <a:spcPts val="0"/>
              </a:spcBef>
              <a:spcAft>
                <a:spcPts val="0"/>
              </a:spcAft>
              <a:buSzPct val="100000"/>
              <a:buChar char="●"/>
            </a:pPr>
            <a:r>
              <a:rPr lang="en"/>
              <a:t>It's not just for when a class doesn't do well on a task. This risks </a:t>
            </a:r>
            <a:r>
              <a:rPr lang="en"/>
              <a:t>artificially</a:t>
            </a:r>
            <a:r>
              <a:rPr lang="en"/>
              <a:t> inflates their grades.</a:t>
            </a:r>
            <a:endParaRPr/>
          </a:p>
          <a:p>
            <a:pPr indent="-334327" lvl="0" marL="457200" rtl="0" algn="l">
              <a:spcBef>
                <a:spcPts val="0"/>
              </a:spcBef>
              <a:spcAft>
                <a:spcPts val="0"/>
              </a:spcAft>
              <a:buSzPct val="100000"/>
              <a:buChar char="●"/>
            </a:pPr>
            <a:r>
              <a:rPr lang="en"/>
              <a:t>You can't do the calculation until the test is over.</a:t>
            </a:r>
            <a:endParaRPr/>
          </a:p>
          <a:p>
            <a:pPr indent="-334327" lvl="0" marL="457200" rtl="0" algn="l">
              <a:spcBef>
                <a:spcPts val="0"/>
              </a:spcBef>
              <a:spcAft>
                <a:spcPts val="0"/>
              </a:spcAft>
              <a:buSzPct val="100000"/>
              <a:buChar char="●"/>
            </a:pPr>
            <a:r>
              <a:rPr lang="en"/>
              <a:t>This is a great training plan because as the class gets better at the task, the curve affects their grades less and less. Eventually, I don't need this anymore for that kind of task.</a:t>
            </a:r>
            <a:endParaRPr/>
          </a:p>
        </p:txBody>
      </p:sp>
      <p:pic>
        <p:nvPicPr>
          <p:cNvPr id="91" name="Google Shape;91;p18"/>
          <p:cNvPicPr preferRelativeResize="0"/>
          <p:nvPr/>
        </p:nvPicPr>
        <p:blipFill>
          <a:blip r:embed="rId3">
            <a:alphaModFix/>
          </a:blip>
          <a:stretch>
            <a:fillRect/>
          </a:stretch>
        </p:blipFill>
        <p:spPr>
          <a:xfrm>
            <a:off x="4724400" y="1170125"/>
            <a:ext cx="4267200" cy="2729419"/>
          </a:xfrm>
          <a:prstGeom prst="rect">
            <a:avLst/>
          </a:prstGeom>
          <a:noFill/>
          <a:ln>
            <a:noFill/>
          </a:ln>
        </p:spPr>
      </p:pic>
      <p:sp>
        <p:nvSpPr>
          <p:cNvPr id="92" name="Google Shape;92;p18"/>
          <p:cNvSpPr txBox="1"/>
          <p:nvPr/>
        </p:nvSpPr>
        <p:spPr>
          <a:xfrm>
            <a:off x="4817250" y="397600"/>
            <a:ext cx="3926100" cy="615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Sample: Scores on a new type of task called "stimulus-based multiple-choice"</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0">
                                            <p:txEl>
                                              <p:pRg end="0" st="0"/>
                                            </p:txEl>
                                          </p:spTgt>
                                        </p:tgtEl>
                                        <p:attrNameLst>
                                          <p:attrName>style.visibility</p:attrName>
                                        </p:attrNameLst>
                                      </p:cBhvr>
                                      <p:to>
                                        <p:strVal val="visible"/>
                                      </p:to>
                                    </p:set>
                                    <p:animEffect filter="fade" transition="in">
                                      <p:cBhvr>
                                        <p:cTn dur="1000"/>
                                        <p:tgtEl>
                                          <p:spTgt spid="9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0">
                                            <p:txEl>
                                              <p:pRg end="1" st="1"/>
                                            </p:txEl>
                                          </p:spTgt>
                                        </p:tgtEl>
                                        <p:attrNameLst>
                                          <p:attrName>style.visibility</p:attrName>
                                        </p:attrNameLst>
                                      </p:cBhvr>
                                      <p:to>
                                        <p:strVal val="visible"/>
                                      </p:to>
                                    </p:set>
                                    <p:animEffect filter="fade" transition="in">
                                      <p:cBhvr>
                                        <p:cTn dur="1000"/>
                                        <p:tgtEl>
                                          <p:spTgt spid="90">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0">
                                            <p:txEl>
                                              <p:pRg end="2" st="2"/>
                                            </p:txEl>
                                          </p:spTgt>
                                        </p:tgtEl>
                                        <p:attrNameLst>
                                          <p:attrName>style.visibility</p:attrName>
                                        </p:attrNameLst>
                                      </p:cBhvr>
                                      <p:to>
                                        <p:strVal val="visible"/>
                                      </p:to>
                                    </p:set>
                                    <p:animEffect filter="fade" transition="in">
                                      <p:cBhvr>
                                        <p:cTn dur="1000"/>
                                        <p:tgtEl>
                                          <p:spTgt spid="90">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0">
                                            <p:txEl>
                                              <p:pRg end="3" st="3"/>
                                            </p:txEl>
                                          </p:spTgt>
                                        </p:tgtEl>
                                        <p:attrNameLst>
                                          <p:attrName>style.visibility</p:attrName>
                                        </p:attrNameLst>
                                      </p:cBhvr>
                                      <p:to>
                                        <p:strVal val="visible"/>
                                      </p:to>
                                    </p:set>
                                    <p:animEffect filter="fade" transition="in">
                                      <p:cBhvr>
                                        <p:cTn dur="1000"/>
                                        <p:tgtEl>
                                          <p:spTgt spid="90">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