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4e49e3bd65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4e49e3bd65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4e49e3bd65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4e49e3bd65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4e49e3bd65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4e49e3bd65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4e49e3bd65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4e49e3bd65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e49e3bd6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e49e3bd6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e49e3bd6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e49e3bd6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e49e3bd6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e49e3bd6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e49e3bd65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e49e3bd65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e49e3bd6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e49e3bd6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4e49e3bd65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4e49e3bd6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4e49e3bd65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e49e3bd65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e49e3bd65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e49e3bd65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Handling Documents in the Enduring Issue Essay</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Debriefing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Improved version</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strike="sngStrike"/>
              <a:t>Document 3, Interview with karl Marx, Jan 5 1879, is affected by</a:t>
            </a:r>
            <a:r>
              <a:rPr lang="en" sz="1600"/>
              <a:t> [S]ocialism's </a:t>
            </a:r>
            <a:r>
              <a:rPr b="1" lang="en" sz="1600"/>
              <a:t>approach to power is reflected in document 3</a:t>
            </a:r>
            <a:r>
              <a:rPr lang="en" sz="1600"/>
              <a:t>. The </a:t>
            </a:r>
            <a:r>
              <a:rPr lang="en" sz="1600" strike="sngStrike"/>
              <a:t>higher class</a:t>
            </a:r>
            <a:r>
              <a:rPr lang="en" sz="1600"/>
              <a:t> capitalists </a:t>
            </a:r>
            <a:r>
              <a:rPr lang="en" sz="1600" strike="sngStrike"/>
              <a:t>of the two</a:t>
            </a:r>
            <a:r>
              <a:rPr lang="en" sz="1600"/>
              <a:t> had </a:t>
            </a:r>
            <a:r>
              <a:rPr lang="en" sz="1600" strike="sngStrike"/>
              <a:t>many more rights when it came down to the labor they produced or the right to do anything they desired became a regular thing</a:t>
            </a:r>
            <a:r>
              <a:rPr lang="en" sz="1600"/>
              <a:t> </a:t>
            </a:r>
            <a:r>
              <a:rPr b="1" lang="en" sz="1600"/>
              <a:t>much more power. </a:t>
            </a:r>
            <a:r>
              <a:rPr lang="en" sz="1600"/>
              <a:t>Eventually come a division within society </a:t>
            </a:r>
            <a:r>
              <a:rPr b="1" lang="en" sz="1600"/>
              <a:t>between what Marx would call the bourgeoisie and the proletariat </a:t>
            </a:r>
            <a:r>
              <a:rPr lang="en" sz="1600"/>
              <a:t>due to </a:t>
            </a:r>
            <a:r>
              <a:rPr b="1" lang="en" sz="1600"/>
              <a:t>differences in </a:t>
            </a:r>
            <a:r>
              <a:rPr lang="en" sz="1600"/>
              <a:t>power. </a:t>
            </a:r>
            <a:r>
              <a:rPr lang="en" sz="1600" strike="sngStrike"/>
              <a:t>The present social system was more involved with the labor being eventually distributed throughout the lower classes. When the division took place things became more strict. </a:t>
            </a:r>
            <a:r>
              <a:rPr b="1" lang="en" sz="1600"/>
              <a:t>The tension between classes, Marx would say, will lead to a revolution where the proletariat </a:t>
            </a:r>
            <a:r>
              <a:rPr b="1" lang="en" sz="1600"/>
              <a:t>overthrow</a:t>
            </a:r>
            <a:r>
              <a:rPr b="1" lang="en" sz="1600"/>
              <a:t> the capitalists and create an ideal, equal society. Marx's best known work, Das Kapital, explains his economic theories. Eventually, communist revolutions happened in Russia and China. Socialism continues to challenge social hierarchy and unequal power.</a:t>
            </a:r>
            <a:endParaRPr b="1" sz="16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Improved version cleaned up</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t>[S]ocialism's </a:t>
            </a:r>
            <a:r>
              <a:rPr b="1" lang="en" sz="1600"/>
              <a:t>approach to power is reflected in document 3</a:t>
            </a:r>
            <a:r>
              <a:rPr lang="en" sz="1600"/>
              <a:t>. The capitalists had </a:t>
            </a:r>
            <a:r>
              <a:rPr b="1" lang="en" sz="1600"/>
              <a:t>much more power. </a:t>
            </a:r>
            <a:r>
              <a:rPr lang="en" sz="1600"/>
              <a:t>Eventually come a division within society </a:t>
            </a:r>
            <a:r>
              <a:rPr b="1" lang="en" sz="1600"/>
              <a:t>between what Marx would call the bourgeoisie and the proletariat </a:t>
            </a:r>
            <a:r>
              <a:rPr lang="en" sz="1600"/>
              <a:t>due to </a:t>
            </a:r>
            <a:r>
              <a:rPr b="1" lang="en" sz="1600"/>
              <a:t>differences in </a:t>
            </a:r>
            <a:r>
              <a:rPr lang="en" sz="1600"/>
              <a:t>power. </a:t>
            </a:r>
            <a:r>
              <a:rPr b="1" lang="en" sz="1600"/>
              <a:t>The tension between classes, Marx would say, will lead to a revolution where the proletariat overthrow the capitalists and create an ideal, equal society. Marx's best known work, Das Kapital, explains his economic theories. Eventually, communist revolutions happened in Russia and China. Socialism continues to challenge social hierarchy and unequal power.</a:t>
            </a:r>
            <a:endParaRPr b="1" sz="1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General</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000">
                <a:solidFill>
                  <a:srgbClr val="FF0000"/>
                </a:solidFill>
              </a:rPr>
              <a:t>STOP</a:t>
            </a:r>
            <a:r>
              <a:rPr lang="en"/>
              <a:t> telling what the document "says" or "shows". Don't spend more than a sentence or two on this. Just do enough to show how it connects to your enduring issue. You can compose great analyses here </a:t>
            </a:r>
            <a:r>
              <a:rPr b="1" lang="en"/>
              <a:t>without even reciting one thing about what the document says</a:t>
            </a:r>
            <a:r>
              <a:rPr lang="en"/>
              <a:t>.</a:t>
            </a:r>
            <a:endParaRPr/>
          </a:p>
          <a:p>
            <a:pPr indent="0" lvl="0" marL="0" rtl="0" algn="l">
              <a:spcBef>
                <a:spcPts val="1600"/>
              </a:spcBef>
              <a:spcAft>
                <a:spcPts val="1600"/>
              </a:spcAft>
              <a:buNone/>
            </a:pPr>
            <a:r>
              <a:rPr b="1" lang="en" sz="3000">
                <a:solidFill>
                  <a:srgbClr val="6AA84F"/>
                </a:solidFill>
              </a:rPr>
              <a:t>START</a:t>
            </a:r>
            <a:r>
              <a:rPr lang="en"/>
              <a:t> bringing in more outside information. Enrich your writing with names, dates, causes, effects, comparisons, categories, places, specialized vocabulary, etc.</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animEffect filter="fade" transition="in">
                                      <p:cBhvr>
                                        <p:cTn dur="1000"/>
                                        <p:tgtEl>
                                          <p:spTgt spid="1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1" st="1"/>
                                            </p:txEl>
                                          </p:spTgt>
                                        </p:tgtEl>
                                        <p:attrNameLst>
                                          <p:attrName>style.visibility</p:attrName>
                                        </p:attrNameLst>
                                      </p:cBhvr>
                                      <p:to>
                                        <p:strVal val="visible"/>
                                      </p:to>
                                    </p:set>
                                    <p:animEffect filter="fade" transition="in">
                                      <p:cBhvr>
                                        <p:cTn dur="1000"/>
                                        <p:tgtEl>
                                          <p:spTgt spid="12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Next time...</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we need to work on how well you make your arguments about the issue you choose.</a:t>
            </a:r>
            <a:endParaRPr/>
          </a:p>
          <a:p>
            <a:pPr indent="0" lvl="0" marL="0" rtl="0" algn="l">
              <a:spcBef>
                <a:spcPts val="1600"/>
              </a:spcBef>
              <a:spcAft>
                <a:spcPts val="0"/>
              </a:spcAft>
              <a:buNone/>
            </a:pPr>
            <a:r>
              <a:rPr lang="en"/>
              <a:t>there are two </a:t>
            </a:r>
            <a:r>
              <a:rPr lang="en"/>
              <a:t>components</a:t>
            </a:r>
            <a:r>
              <a:rPr lang="en"/>
              <a:t>: </a:t>
            </a:r>
            <a:endParaRPr/>
          </a:p>
          <a:p>
            <a:pPr indent="-342900" lvl="0" marL="457200" rtl="0" algn="l">
              <a:spcBef>
                <a:spcPts val="1600"/>
              </a:spcBef>
              <a:spcAft>
                <a:spcPts val="0"/>
              </a:spcAft>
              <a:buSzPts val="1800"/>
              <a:buAutoNum type="arabicPeriod"/>
            </a:pPr>
            <a:r>
              <a:rPr lang="en"/>
              <a:t>how the issue has affected people or been affected by them</a:t>
            </a:r>
            <a:endParaRPr/>
          </a:p>
          <a:p>
            <a:pPr indent="-342900" lvl="0" marL="457200" rtl="0" algn="l">
              <a:spcBef>
                <a:spcPts val="0"/>
              </a:spcBef>
              <a:spcAft>
                <a:spcPts val="0"/>
              </a:spcAft>
              <a:buSzPts val="1800"/>
              <a:buAutoNum type="arabicPeriod"/>
            </a:pPr>
            <a:r>
              <a:rPr lang="en"/>
              <a:t>how the issue continues to be or has changed over time</a:t>
            </a:r>
            <a:endParaRPr/>
          </a:p>
          <a:p>
            <a:pPr indent="0" lvl="0" marL="0" rtl="0" algn="l">
              <a:spcBef>
                <a:spcPts val="1600"/>
              </a:spcBef>
              <a:spcAft>
                <a:spcPts val="1600"/>
              </a:spcAft>
              <a:buNone/>
            </a:pPr>
            <a:r>
              <a:rPr lang="en"/>
              <a:t>You can do this in the beginning, the end, or throughout the essay.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 is an anonymous student's essay portion...</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 dealing with the documents.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Original</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Document 1, </a:t>
            </a:r>
            <a:r>
              <a:rPr lang="en"/>
              <a:t>maximilien</a:t>
            </a:r>
            <a:r>
              <a:rPr lang="en"/>
              <a:t> Robespierre: Justification of the use of Terror was derived straight from power. For the example, the people that held power used it to take advantage of </a:t>
            </a:r>
            <a:r>
              <a:rPr lang="en"/>
              <a:t>innocent</a:t>
            </a:r>
            <a:r>
              <a:rPr lang="en"/>
              <a:t> people. the person who held the power would trick people into thinking that what they were doing was for the good. In all reality this just all led to the terror which got them nowhere.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Improved version</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trike="sngStrike"/>
              <a:t>Document 1, maximilien Robespierre: Justification of the use of Terror was derived straight from power.  </a:t>
            </a:r>
            <a:r>
              <a:rPr lang="en"/>
              <a:t> </a:t>
            </a:r>
            <a:r>
              <a:rPr b="1" lang="en"/>
              <a:t>The use of power is seen in document 1 during the Terreur of 1793-94. </a:t>
            </a:r>
            <a:r>
              <a:rPr lang="en"/>
              <a:t>F</a:t>
            </a:r>
            <a:r>
              <a:rPr lang="en"/>
              <a:t>or the example, the </a:t>
            </a:r>
            <a:r>
              <a:rPr lang="en" strike="sngStrike"/>
              <a:t>people that held power</a:t>
            </a:r>
            <a:r>
              <a:rPr lang="en"/>
              <a:t> </a:t>
            </a:r>
            <a:r>
              <a:rPr b="1" lang="en"/>
              <a:t>radicals and the Committee of Public Safety </a:t>
            </a:r>
            <a:r>
              <a:rPr lang="en"/>
              <a:t>used </a:t>
            </a:r>
            <a:r>
              <a:rPr lang="en" strike="sngStrike"/>
              <a:t>it</a:t>
            </a:r>
            <a:r>
              <a:rPr lang="en"/>
              <a:t> </a:t>
            </a:r>
            <a:r>
              <a:rPr b="1" lang="en"/>
              <a:t>power </a:t>
            </a:r>
            <a:r>
              <a:rPr lang="en"/>
              <a:t>to </a:t>
            </a:r>
            <a:r>
              <a:rPr lang="en" strike="sngStrike"/>
              <a:t>take advantage of </a:t>
            </a:r>
            <a:r>
              <a:rPr lang="en"/>
              <a:t> </a:t>
            </a:r>
            <a:r>
              <a:rPr b="1" lang="en"/>
              <a:t>execute</a:t>
            </a:r>
            <a:r>
              <a:rPr lang="en"/>
              <a:t> </a:t>
            </a:r>
            <a:r>
              <a:rPr lang="en"/>
              <a:t>innocent people </a:t>
            </a:r>
            <a:r>
              <a:rPr b="1" lang="en"/>
              <a:t>who were considered against the Revolution</a:t>
            </a:r>
            <a:r>
              <a:rPr lang="en"/>
              <a:t>. </a:t>
            </a:r>
            <a:r>
              <a:rPr lang="en" strike="sngStrike"/>
              <a:t>The person who held the power</a:t>
            </a:r>
            <a:r>
              <a:rPr lang="en"/>
              <a:t> </a:t>
            </a:r>
            <a:r>
              <a:rPr b="1" lang="en"/>
              <a:t>Robespierre and the radicals </a:t>
            </a:r>
            <a:r>
              <a:rPr lang="en"/>
              <a:t>would trick people into thinking that what they were doing was for the good. In all reality this just all led to the terror which got them nowhere. </a:t>
            </a:r>
            <a:r>
              <a:rPr b="1" lang="en"/>
              <a:t>In the end, Robespierre and many like him were guillotined and Napoleon took power and brought stability.</a:t>
            </a:r>
            <a:endParaRPr b="1"/>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Improved version, cleaned up</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
              <a:t>The use of power is seen in document 1 during the Terreur of 1793-94. </a:t>
            </a:r>
            <a:r>
              <a:rPr lang="en"/>
              <a:t>For the example, the </a:t>
            </a:r>
            <a:r>
              <a:rPr b="1" lang="en"/>
              <a:t>radicals and the Committee of Public Safety </a:t>
            </a:r>
            <a:r>
              <a:rPr lang="en"/>
              <a:t>used  </a:t>
            </a:r>
            <a:r>
              <a:rPr b="1" lang="en"/>
              <a:t>power </a:t>
            </a:r>
            <a:r>
              <a:rPr lang="en"/>
              <a:t>to </a:t>
            </a:r>
            <a:r>
              <a:rPr b="1" lang="en"/>
              <a:t>execute</a:t>
            </a:r>
            <a:r>
              <a:rPr lang="en"/>
              <a:t> innocent people </a:t>
            </a:r>
            <a:r>
              <a:rPr b="1" lang="en"/>
              <a:t>who were considered against the Revolution</a:t>
            </a:r>
            <a:r>
              <a:rPr lang="en"/>
              <a:t>. </a:t>
            </a:r>
            <a:r>
              <a:rPr b="1" lang="en"/>
              <a:t>Robespierre and the radicals </a:t>
            </a:r>
            <a:r>
              <a:rPr lang="en"/>
              <a:t>would trick people into thinking that what they were doing was for the good. In all reality this just all led to the terror which got them nowhere. </a:t>
            </a:r>
            <a:r>
              <a:rPr b="1" lang="en"/>
              <a:t>In the end, Robespierre and many like him were guillotined and Napoleon took power and brought stability.</a:t>
            </a:r>
            <a:endParaRPr b="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Original</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Document 2: William Wilberforce 1789 Abolition speech is about how the slaves in the West Indies were treated and how they lived in those awful conditions. The Liverpool merchants abused these innocent slaves. Since they held power they used it to their advantage which affected the slaves mentally and physically. They had no rights, worked ridiculous amounts of time, and were treated horribly.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Improved version</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strike="sngStrike"/>
              <a:t>Document 2: William Wilberforce 1789 Abolition</a:t>
            </a:r>
            <a:r>
              <a:rPr lang="en" sz="1700"/>
              <a:t> </a:t>
            </a:r>
            <a:r>
              <a:rPr b="1" lang="en" sz="1700"/>
              <a:t>Wilberforce's </a:t>
            </a:r>
            <a:r>
              <a:rPr lang="en" sz="1700"/>
              <a:t>speech (doc. 2) is about how the slaves in the West Indies were treated and how they lived in those awful conditions. </a:t>
            </a:r>
            <a:r>
              <a:rPr b="1" lang="en" sz="1700"/>
              <a:t>Slavery began in the West Indies in the 16th century when Native Americans died working for Spanish Conquistadors and African slaves proved stronger. Over the centuries, the cruel treatment of slaves was opposed by abolitionists like Wilberforce who applied his </a:t>
            </a:r>
            <a:r>
              <a:rPr b="1" lang="en" sz="1700"/>
              <a:t>Christian</a:t>
            </a:r>
            <a:r>
              <a:rPr b="1" lang="en" sz="1700"/>
              <a:t> faith to help end slavery. </a:t>
            </a:r>
            <a:r>
              <a:rPr lang="en" sz="1700"/>
              <a:t>The Liverpool merchants abused these innocent slaves. Since they held power they used it to their advantage which affected the slaves mentally and physically. They had no rights, worked ridiculous amounts of time, and were treated horribly. </a:t>
            </a:r>
            <a:r>
              <a:rPr b="1" lang="en" sz="1700"/>
              <a:t>The British Empire finally outlawed slavery by the 1830s and Toussaint L'Ouverture actually led a successful slave uprising in Haiti against the French.</a:t>
            </a:r>
            <a:endParaRPr b="1" sz="17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Improved version cleaned up</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 sz="1700"/>
              <a:t>Wilberforce's </a:t>
            </a:r>
            <a:r>
              <a:rPr lang="en" sz="1700"/>
              <a:t>speech (doc. 2) is about how the slaves in the West Indies were treated and how they lived in those awful conditions. </a:t>
            </a:r>
            <a:r>
              <a:rPr b="1" lang="en" sz="1700"/>
              <a:t>Slavery began in the West Indies in the 16th century when Native Americans died working for Spanish Conquistadors and African slaves proved stronger. Over the centuries, the cruel treatment of slaves was opposed by abolitionists like Wilberforce who applied his Christian faith to help end slavery. </a:t>
            </a:r>
            <a:r>
              <a:rPr lang="en" sz="1700"/>
              <a:t>The Liverpool merchants abused these innocent slaves. Since they held power they used it to their advantage which affected the slaves mentally and physically. They had no rights, worked ridiculous amounts of time, and were treated horribly. </a:t>
            </a:r>
            <a:r>
              <a:rPr b="1" lang="en" sz="1700"/>
              <a:t>The British Empire finally outlawed slavery by the 1830s and Toussaint L'Ouverture actually led a successful slave uprising in Haiti against the French.</a:t>
            </a:r>
            <a:endParaRPr b="1" sz="17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Original</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Document 3, Interview with karl Marx, Jan 5 1879, is affected by socialism. The higher class of the two had many more rights when it came down to the labor they produced or the right to do anything they desired became a </a:t>
            </a:r>
            <a:r>
              <a:rPr lang="en"/>
              <a:t>regular thing</a:t>
            </a:r>
            <a:r>
              <a:rPr lang="en"/>
              <a:t>. Eventually come a division within society due to power. The present social </a:t>
            </a:r>
            <a:r>
              <a:rPr lang="en"/>
              <a:t>system</a:t>
            </a:r>
            <a:r>
              <a:rPr lang="en"/>
              <a:t> was more involved with the labor being eventually distributed throughout the lower classes. When the division took place things became more strict.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