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169870c54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169870c54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1169870c5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1169870c5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12edf641d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12edf641d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169870c54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1169870c54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1169870c5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1169870c5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1169870c54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1169870c5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12edf641d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12edf641d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169870c54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1169870c54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1169870c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1169870c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2edf641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12edf641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1169870c5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1169870c5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1169870c5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1169870c5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12edf641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12edf641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1169870c5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1169870c5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169870c5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1169870c5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12edf641d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12edf641d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CRQ Debriefing</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from topic 8.4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nvSpPr>
        <p:spPr>
          <a:xfrm>
            <a:off x="0" y="0"/>
            <a:ext cx="30000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turning point is when companies were becoming monopolies and the US was trying to stop it. It is a turning point because there was a lot of monopolies and it was like a battle between the US and monopolies.</a:t>
            </a:r>
            <a:endParaRPr/>
          </a:p>
        </p:txBody>
      </p:sp>
      <p:pic>
        <p:nvPicPr>
          <p:cNvPr id="115" name="Google Shape;115;p22"/>
          <p:cNvPicPr preferRelativeResize="0"/>
          <p:nvPr/>
        </p:nvPicPr>
        <p:blipFill>
          <a:blip r:embed="rId3">
            <a:alphaModFix/>
          </a:blip>
          <a:stretch>
            <a:fillRect/>
          </a:stretch>
        </p:blipFill>
        <p:spPr>
          <a:xfrm>
            <a:off x="2867675" y="143575"/>
            <a:ext cx="862750" cy="862750"/>
          </a:xfrm>
          <a:prstGeom prst="rect">
            <a:avLst/>
          </a:prstGeom>
          <a:noFill/>
          <a:ln>
            <a:noFill/>
          </a:ln>
        </p:spPr>
      </p:pic>
      <p:sp>
        <p:nvSpPr>
          <p:cNvPr id="116" name="Google Shape;116;p22"/>
          <p:cNvSpPr txBox="1"/>
          <p:nvPr/>
        </p:nvSpPr>
        <p:spPr>
          <a:xfrm>
            <a:off x="5505200" y="282300"/>
            <a:ext cx="30000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turning point in these documents was when the secret company called "the new trust" started to get things like oil to get special rebates and they tried to get refunds of other people. if they had gotten the refunds they would have been able to start a company and other companies would not be able to keep up. this is a turning point because "the new trust" had made a company and had a plan that they would be the only refiners.</a:t>
            </a:r>
            <a:endParaRPr/>
          </a:p>
        </p:txBody>
      </p:sp>
      <p:sp>
        <p:nvSpPr>
          <p:cNvPr id="117" name="Google Shape;117;p22"/>
          <p:cNvSpPr txBox="1"/>
          <p:nvPr/>
        </p:nvSpPr>
        <p:spPr>
          <a:xfrm>
            <a:off x="105900" y="2194975"/>
            <a:ext cx="300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These documents are both saying one thing : get rid of the bad trusts, and keep the good ones.</a:t>
            </a:r>
            <a:endParaRPr/>
          </a:p>
        </p:txBody>
      </p:sp>
      <p:sp>
        <p:nvSpPr>
          <p:cNvPr id="118" name="Google Shape;118;p22"/>
          <p:cNvSpPr txBox="1"/>
          <p:nvPr/>
        </p:nvSpPr>
        <p:spPr>
          <a:xfrm>
            <a:off x="2461475" y="3158450"/>
            <a:ext cx="30000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turning point in history represented by these documents is when bad trusts got banned and good ones weren`t. This was a turning point because it ended up making businesses very different than they were.</a:t>
            </a:r>
            <a:endParaRPr/>
          </a:p>
        </p:txBody>
      </p:sp>
      <p:pic>
        <p:nvPicPr>
          <p:cNvPr id="119" name="Google Shape;119;p22"/>
          <p:cNvPicPr preferRelativeResize="0"/>
          <p:nvPr/>
        </p:nvPicPr>
        <p:blipFill>
          <a:blip r:embed="rId3">
            <a:alphaModFix/>
          </a:blip>
          <a:stretch>
            <a:fillRect/>
          </a:stretch>
        </p:blipFill>
        <p:spPr>
          <a:xfrm>
            <a:off x="5269800" y="4001425"/>
            <a:ext cx="862750" cy="862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3"/>
          <p:cNvPicPr preferRelativeResize="0"/>
          <p:nvPr/>
        </p:nvPicPr>
        <p:blipFill>
          <a:blip r:embed="rId3">
            <a:alphaModFix/>
          </a:blip>
          <a:stretch>
            <a:fillRect/>
          </a:stretch>
        </p:blipFill>
        <p:spPr>
          <a:xfrm>
            <a:off x="152400" y="152400"/>
            <a:ext cx="6035977" cy="4838700"/>
          </a:xfrm>
          <a:prstGeom prst="rect">
            <a:avLst/>
          </a:prstGeom>
          <a:noFill/>
          <a:ln>
            <a:noFill/>
          </a:ln>
        </p:spPr>
      </p:pic>
      <p:sp>
        <p:nvSpPr>
          <p:cNvPr id="125" name="Google Shape;125;p23"/>
          <p:cNvSpPr txBox="1"/>
          <p:nvPr/>
        </p:nvSpPr>
        <p:spPr>
          <a:xfrm>
            <a:off x="6144000" y="414675"/>
            <a:ext cx="3000000" cy="3005700"/>
          </a:xfrm>
          <a:prstGeom prst="rect">
            <a:avLst/>
          </a:prstGeom>
          <a:noFill/>
          <a:ln>
            <a:noFill/>
          </a:ln>
        </p:spPr>
        <p:txBody>
          <a:bodyPr anchorCtr="0" anchor="t" bIns="91425" lIns="91425" spcFirstLastPara="1" rIns="91425" wrap="square" tIns="91425">
            <a:spAutoFit/>
          </a:bodyPr>
          <a:lstStyle/>
          <a:p>
            <a:pPr indent="0" lvl="0" marL="152400" marR="152400" rtl="0" algn="ctr">
              <a:lnSpc>
                <a:spcPct val="115000"/>
              </a:lnSpc>
              <a:spcBef>
                <a:spcPts val="800"/>
              </a:spcBef>
              <a:spcAft>
                <a:spcPts val="0"/>
              </a:spcAft>
              <a:buNone/>
            </a:pPr>
            <a:r>
              <a:rPr lang="en" sz="1800">
                <a:solidFill>
                  <a:schemeClr val="dk1"/>
                </a:solidFill>
                <a:highlight>
                  <a:srgbClr val="F5F4F4"/>
                </a:highlight>
                <a:latin typeface="Roboto"/>
                <a:ea typeface="Roboto"/>
                <a:cs typeface="Roboto"/>
                <a:sym typeface="Roboto"/>
              </a:rPr>
              <a:t>Explain the historical context of this map. that means to tell a little history about what caused the events in the map to occur. Do not just describe what`s in the map.</a:t>
            </a:r>
            <a:endParaRPr sz="1800">
              <a:solidFill>
                <a:schemeClr val="dk1"/>
              </a:solidFill>
              <a:highlight>
                <a:srgbClr val="F5F4F4"/>
              </a:highlight>
              <a:latin typeface="Roboto"/>
              <a:ea typeface="Roboto"/>
              <a:cs typeface="Roboto"/>
              <a:sym typeface="Roboto"/>
            </a:endParaRPr>
          </a:p>
          <a:p>
            <a:pPr indent="0" lvl="0" marL="0" rtl="0" algn="l">
              <a:lnSpc>
                <a:spcPct val="115000"/>
              </a:lnSpc>
              <a:spcBef>
                <a:spcPts val="800"/>
              </a:spcBef>
              <a:spcAft>
                <a:spcPts val="0"/>
              </a:spcAft>
              <a:buNone/>
            </a:pPr>
            <a:r>
              <a:t/>
            </a:r>
            <a:endParaRPr sz="11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 Answer</a:t>
            </a:r>
            <a:endParaRPr/>
          </a:p>
        </p:txBody>
      </p:sp>
      <p:sp>
        <p:nvSpPr>
          <p:cNvPr id="131" name="Google Shape;131;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Immigrants flooded into the United States because of push factors and pull factors. They were "pushed" by war, unemployment, revolutions, or pogroms. They were "pulled" here by the chance for freedom and a better life.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nvSpPr>
        <p:spPr>
          <a:xfrm>
            <a:off x="0" y="0"/>
            <a:ext cx="3000000" cy="15381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600">
                <a:solidFill>
                  <a:schemeClr val="dk1"/>
                </a:solidFill>
                <a:highlight>
                  <a:srgbClr val="C1D3C8"/>
                </a:highlight>
                <a:latin typeface="Times New Roman"/>
                <a:ea typeface="Times New Roman"/>
                <a:cs typeface="Times New Roman"/>
                <a:sym typeface="Times New Roman"/>
              </a:rPr>
              <a:t>I think the map is a trade map to the USA and place are big pors on the map around the earth.</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endParaRPr>
          </a:p>
        </p:txBody>
      </p:sp>
      <p:sp>
        <p:nvSpPr>
          <p:cNvPr id="137" name="Google Shape;137;p25"/>
          <p:cNvSpPr txBox="1"/>
          <p:nvPr/>
        </p:nvSpPr>
        <p:spPr>
          <a:xfrm>
            <a:off x="141150" y="1993850"/>
            <a:ext cx="3000000" cy="26712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map is of what courses most Immigrants came to america. They came here because there was jobs, but they all had to go to Angel Island and Ellis Island to get checked in and many were sent back.</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endParaRPr>
          </a:p>
        </p:txBody>
      </p:sp>
      <p:sp>
        <p:nvSpPr>
          <p:cNvPr id="138" name="Google Shape;138;p25"/>
          <p:cNvSpPr txBox="1"/>
          <p:nvPr/>
        </p:nvSpPr>
        <p:spPr>
          <a:xfrm>
            <a:off x="3502525" y="-35300"/>
            <a:ext cx="3000000" cy="21045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historical context for this map is over time many people from around the world came to the US because of the changes we had made for the better, like the standard oil and the trust.</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endParaRPr>
          </a:p>
        </p:txBody>
      </p:sp>
      <p:pic>
        <p:nvPicPr>
          <p:cNvPr id="139" name="Google Shape;139;p25"/>
          <p:cNvPicPr preferRelativeResize="0"/>
          <p:nvPr/>
        </p:nvPicPr>
        <p:blipFill>
          <a:blip r:embed="rId3">
            <a:alphaModFix/>
          </a:blip>
          <a:stretch>
            <a:fillRect/>
          </a:stretch>
        </p:blipFill>
        <p:spPr>
          <a:xfrm>
            <a:off x="2737750" y="2633950"/>
            <a:ext cx="862750" cy="862750"/>
          </a:xfrm>
          <a:prstGeom prst="rect">
            <a:avLst/>
          </a:prstGeom>
          <a:noFill/>
          <a:ln>
            <a:noFill/>
          </a:ln>
        </p:spPr>
      </p:pic>
      <p:sp>
        <p:nvSpPr>
          <p:cNvPr id="140" name="Google Shape;140;p25"/>
          <p:cNvSpPr txBox="1"/>
          <p:nvPr/>
        </p:nvSpPr>
        <p:spPr>
          <a:xfrm>
            <a:off x="4693550" y="2069200"/>
            <a:ext cx="3000000" cy="15381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historical context about this map is how many people from different countries around the globe.</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6"/>
          <p:cNvPicPr preferRelativeResize="0"/>
          <p:nvPr/>
        </p:nvPicPr>
        <p:blipFill>
          <a:blip r:embed="rId3">
            <a:alphaModFix/>
          </a:blip>
          <a:stretch>
            <a:fillRect/>
          </a:stretch>
        </p:blipFill>
        <p:spPr>
          <a:xfrm>
            <a:off x="152400" y="152400"/>
            <a:ext cx="8039100" cy="3705225"/>
          </a:xfrm>
          <a:prstGeom prst="rect">
            <a:avLst/>
          </a:prstGeom>
          <a:noFill/>
          <a:ln>
            <a:noFill/>
          </a:ln>
        </p:spPr>
      </p:pic>
      <p:sp>
        <p:nvSpPr>
          <p:cNvPr id="146" name="Google Shape;146;p26"/>
          <p:cNvSpPr txBox="1"/>
          <p:nvPr/>
        </p:nvSpPr>
        <p:spPr>
          <a:xfrm>
            <a:off x="0" y="4005975"/>
            <a:ext cx="9105000" cy="1412400"/>
          </a:xfrm>
          <a:prstGeom prst="rect">
            <a:avLst/>
          </a:prstGeom>
          <a:noFill/>
          <a:ln>
            <a:noFill/>
          </a:ln>
        </p:spPr>
        <p:txBody>
          <a:bodyPr anchorCtr="0" anchor="t" bIns="91425" lIns="91425" spcFirstLastPara="1" rIns="91425" wrap="square" tIns="91425">
            <a:spAutoFit/>
          </a:bodyPr>
          <a:lstStyle/>
          <a:p>
            <a:pPr indent="0" lvl="0" marL="152400" marR="152400" rtl="0" algn="ctr">
              <a:lnSpc>
                <a:spcPct val="115000"/>
              </a:lnSpc>
              <a:spcBef>
                <a:spcPts val="800"/>
              </a:spcBef>
              <a:spcAft>
                <a:spcPts val="0"/>
              </a:spcAft>
              <a:buNone/>
            </a:pPr>
            <a:r>
              <a:rPr lang="en" sz="1800">
                <a:solidFill>
                  <a:schemeClr val="dk1"/>
                </a:solidFill>
                <a:highlight>
                  <a:srgbClr val="F5F4F4"/>
                </a:highlight>
                <a:latin typeface="Roboto"/>
                <a:ea typeface="Roboto"/>
                <a:cs typeface="Roboto"/>
                <a:sym typeface="Roboto"/>
              </a:rPr>
              <a:t>Examine this document, an eyewitness account of an immigrant experience. (A) state the purpose of the document. (B) Judge how reliable this document is for understanding OPPOSITION to immigration.</a:t>
            </a:r>
            <a:endParaRPr sz="1800">
              <a:solidFill>
                <a:schemeClr val="dk1"/>
              </a:solidFill>
              <a:highlight>
                <a:srgbClr val="F5F4F4"/>
              </a:highlight>
              <a:latin typeface="Roboto"/>
              <a:ea typeface="Roboto"/>
              <a:cs typeface="Roboto"/>
              <a:sym typeface="Roboto"/>
            </a:endParaRPr>
          </a:p>
          <a:p>
            <a:pPr indent="0" lvl="0" marL="0" rtl="0" algn="l">
              <a:lnSpc>
                <a:spcPct val="115000"/>
              </a:lnSpc>
              <a:spcBef>
                <a:spcPts val="800"/>
              </a:spcBef>
              <a:spcAft>
                <a:spcPts val="0"/>
              </a:spcAft>
              <a:buNone/>
            </a:pPr>
            <a:r>
              <a:t/>
            </a:r>
            <a:endParaRPr sz="1100">
              <a:solidFill>
                <a:schemeClr val="dk1"/>
              </a:solidFill>
            </a:endParaRPr>
          </a:p>
        </p:txBody>
      </p:sp>
      <p:sp>
        <p:nvSpPr>
          <p:cNvPr id="147" name="Google Shape;147;p26"/>
          <p:cNvSpPr txBox="1"/>
          <p:nvPr/>
        </p:nvSpPr>
        <p:spPr>
          <a:xfrm>
            <a:off x="5267000" y="573450"/>
            <a:ext cx="3000000" cy="12549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600">
                <a:solidFill>
                  <a:schemeClr val="dk1"/>
                </a:solidFill>
                <a:highlight>
                  <a:srgbClr val="F4CCCC"/>
                </a:highlight>
                <a:latin typeface="Times New Roman"/>
                <a:ea typeface="Times New Roman"/>
                <a:cs typeface="Times New Roman"/>
                <a:sym typeface="Times New Roman"/>
              </a:rPr>
              <a:t>This document cannot be used to show opposition to immigration.</a:t>
            </a:r>
            <a:endParaRPr sz="1600">
              <a:solidFill>
                <a:schemeClr val="dk1"/>
              </a:solidFill>
              <a:highlight>
                <a:srgbClr val="F4CCCC"/>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highlight>
                <a:srgbClr val="F4CCCC"/>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7"/>
          <p:cNvPicPr preferRelativeResize="0"/>
          <p:nvPr/>
        </p:nvPicPr>
        <p:blipFill>
          <a:blip r:embed="rId3">
            <a:alphaModFix/>
          </a:blip>
          <a:stretch>
            <a:fillRect/>
          </a:stretch>
        </p:blipFill>
        <p:spPr>
          <a:xfrm>
            <a:off x="152400" y="152400"/>
            <a:ext cx="8839200" cy="3173649"/>
          </a:xfrm>
          <a:prstGeom prst="rect">
            <a:avLst/>
          </a:prstGeom>
          <a:noFill/>
          <a:ln>
            <a:noFill/>
          </a:ln>
        </p:spPr>
      </p:pic>
      <p:sp>
        <p:nvSpPr>
          <p:cNvPr id="153" name="Google Shape;153;p27"/>
          <p:cNvSpPr txBox="1"/>
          <p:nvPr/>
        </p:nvSpPr>
        <p:spPr>
          <a:xfrm>
            <a:off x="0" y="4173600"/>
            <a:ext cx="9087300" cy="775200"/>
          </a:xfrm>
          <a:prstGeom prst="rect">
            <a:avLst/>
          </a:prstGeom>
          <a:noFill/>
          <a:ln>
            <a:noFill/>
          </a:ln>
        </p:spPr>
        <p:txBody>
          <a:bodyPr anchorCtr="0" anchor="t" bIns="91425" lIns="91425" spcFirstLastPara="1" rIns="91425" wrap="square" tIns="91425">
            <a:spAutoFit/>
          </a:bodyPr>
          <a:lstStyle/>
          <a:p>
            <a:pPr indent="0" lvl="0" marL="152400" marR="152400" rtl="0" algn="ctr">
              <a:lnSpc>
                <a:spcPct val="115000"/>
              </a:lnSpc>
              <a:spcBef>
                <a:spcPts val="800"/>
              </a:spcBef>
              <a:spcAft>
                <a:spcPts val="0"/>
              </a:spcAft>
              <a:buNone/>
            </a:pPr>
            <a:r>
              <a:rPr lang="en" sz="1800">
                <a:solidFill>
                  <a:schemeClr val="dk1"/>
                </a:solidFill>
                <a:highlight>
                  <a:srgbClr val="F5F4F4"/>
                </a:highlight>
                <a:latin typeface="Roboto"/>
                <a:ea typeface="Roboto"/>
                <a:cs typeface="Roboto"/>
                <a:sym typeface="Roboto"/>
              </a:rPr>
              <a:t>Explain a cause and effect relationship between these two documents.</a:t>
            </a:r>
            <a:endParaRPr sz="1800">
              <a:solidFill>
                <a:schemeClr val="dk1"/>
              </a:solidFill>
              <a:highlight>
                <a:srgbClr val="F5F4F4"/>
              </a:highlight>
              <a:latin typeface="Roboto"/>
              <a:ea typeface="Roboto"/>
              <a:cs typeface="Roboto"/>
              <a:sym typeface="Roboto"/>
            </a:endParaRPr>
          </a:p>
          <a:p>
            <a:pPr indent="0" lvl="0" marL="0" rtl="0" algn="l">
              <a:lnSpc>
                <a:spcPct val="115000"/>
              </a:lnSpc>
              <a:spcBef>
                <a:spcPts val="800"/>
              </a:spcBef>
              <a:spcAft>
                <a:spcPts val="0"/>
              </a:spcAft>
              <a:buNone/>
            </a:pPr>
            <a:r>
              <a:t/>
            </a:r>
            <a:endParaRPr sz="11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 Answer</a:t>
            </a:r>
            <a:endParaRPr/>
          </a:p>
        </p:txBody>
      </p:sp>
      <p:sp>
        <p:nvSpPr>
          <p:cNvPr id="159" name="Google Shape;15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situations abroad that caused the waves of immigration (document on right) caused the experiences by immigrants such as described in document 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nvSpPr>
        <p:spPr>
          <a:xfrm>
            <a:off x="0" y="0"/>
            <a:ext cx="3000000" cy="18213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cause is that many people came from different places and the effect is that many of the people were poor and that could effect our country.</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endParaRPr>
          </a:p>
        </p:txBody>
      </p:sp>
      <p:sp>
        <p:nvSpPr>
          <p:cNvPr id="165" name="Google Shape;165;p29"/>
          <p:cNvSpPr txBox="1"/>
          <p:nvPr/>
        </p:nvSpPr>
        <p:spPr>
          <a:xfrm>
            <a:off x="88225" y="2258550"/>
            <a:ext cx="3000000" cy="26712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cause is some people like the boy came over and they told other people back home, and more people would come over to America. That is why so many people came over, because they all thought it would be better.</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endParaRPr>
          </a:p>
        </p:txBody>
      </p:sp>
      <p:sp>
        <p:nvSpPr>
          <p:cNvPr id="166" name="Google Shape;166;p29"/>
          <p:cNvSpPr txBox="1"/>
          <p:nvPr/>
        </p:nvSpPr>
        <p:spPr>
          <a:xfrm>
            <a:off x="4572000" y="555800"/>
            <a:ext cx="3000000" cy="3520800"/>
          </a:xfrm>
          <a:prstGeom prst="rect">
            <a:avLst/>
          </a:prstGeom>
          <a:noFill/>
          <a:ln>
            <a:noFill/>
          </a:ln>
        </p:spPr>
        <p:txBody>
          <a:bodyPr anchorCtr="0" anchor="t" bIns="91425" lIns="91425" spcFirstLastPara="1" rIns="91425" wrap="square" tIns="91425">
            <a:spAutoFit/>
          </a:bodyPr>
          <a:lstStyle/>
          <a:p>
            <a:pPr indent="0" lvl="0" marL="101600" marR="101600" rtl="0" algn="l">
              <a:lnSpc>
                <a:spcPct val="115000"/>
              </a:lnSpc>
              <a:spcBef>
                <a:spcPts val="400"/>
              </a:spcBef>
              <a:spcAft>
                <a:spcPts val="0"/>
              </a:spcAft>
              <a:buNone/>
            </a:pPr>
            <a:r>
              <a:rPr lang="en" sz="1600">
                <a:solidFill>
                  <a:schemeClr val="dk1"/>
                </a:solidFill>
                <a:highlight>
                  <a:srgbClr val="C1D3C8"/>
                </a:highlight>
                <a:latin typeface="Times New Roman"/>
                <a:ea typeface="Times New Roman"/>
                <a:cs typeface="Times New Roman"/>
                <a:sym typeface="Times New Roman"/>
              </a:rPr>
              <a:t> </a:t>
            </a:r>
            <a:r>
              <a:rPr lang="en" sz="1600" strike="sngStrike">
                <a:solidFill>
                  <a:schemeClr val="dk1"/>
                </a:solidFill>
                <a:highlight>
                  <a:srgbClr val="C1D3C8"/>
                </a:highlight>
                <a:latin typeface="Times New Roman"/>
                <a:ea typeface="Times New Roman"/>
                <a:cs typeface="Times New Roman"/>
                <a:sym typeface="Times New Roman"/>
              </a:rPr>
              <a:t>The relatioonship of these two documents is that the eye-witness account ( Morris Schneider ) and the map of immigration is about immigration</a:t>
            </a:r>
            <a:r>
              <a:rPr lang="en" sz="1600">
                <a:solidFill>
                  <a:schemeClr val="dk1"/>
                </a:solidFill>
                <a:highlight>
                  <a:srgbClr val="C1D3C8"/>
                </a:highlight>
                <a:latin typeface="Times New Roman"/>
                <a:ea typeface="Times New Roman"/>
                <a:cs typeface="Times New Roman"/>
                <a:sym typeface="Times New Roman"/>
              </a:rPr>
              <a:t>. The map on the right is about where immigrants came from, and the left is an account of what happened while this man was coming to the United States.</a:t>
            </a:r>
            <a:endParaRPr sz="1600">
              <a:solidFill>
                <a:schemeClr val="dk1"/>
              </a:solidFill>
              <a:highlight>
                <a:srgbClr val="C1D3C8"/>
              </a:highlight>
              <a:latin typeface="Times New Roman"/>
              <a:ea typeface="Times New Roman"/>
              <a:cs typeface="Times New Roman"/>
              <a:sym typeface="Times New Roman"/>
            </a:endParaRPr>
          </a:p>
          <a:p>
            <a:pPr indent="0" lvl="0" marL="0" rtl="0" algn="l">
              <a:lnSpc>
                <a:spcPct val="115000"/>
              </a:lnSpc>
              <a:spcBef>
                <a:spcPts val="400"/>
              </a:spcBef>
              <a:spcAft>
                <a:spcPts val="0"/>
              </a:spcAft>
              <a:buNone/>
            </a:pPr>
            <a:r>
              <a:t/>
            </a:r>
            <a:endParaRPr sz="1100">
              <a:solidFill>
                <a:schemeClr val="dk1"/>
              </a:solidFill>
            </a:endParaRPr>
          </a:p>
        </p:txBody>
      </p:sp>
      <p:pic>
        <p:nvPicPr>
          <p:cNvPr id="167" name="Google Shape;167;p29"/>
          <p:cNvPicPr preferRelativeResize="0"/>
          <p:nvPr/>
        </p:nvPicPr>
        <p:blipFill>
          <a:blip r:embed="rId3">
            <a:alphaModFix/>
          </a:blip>
          <a:stretch>
            <a:fillRect/>
          </a:stretch>
        </p:blipFill>
        <p:spPr>
          <a:xfrm>
            <a:off x="2746575" y="154825"/>
            <a:ext cx="862750" cy="862750"/>
          </a:xfrm>
          <a:prstGeom prst="rect">
            <a:avLst/>
          </a:prstGeom>
          <a:noFill/>
          <a:ln>
            <a:noFill/>
          </a:ln>
        </p:spPr>
      </p:pic>
      <p:pic>
        <p:nvPicPr>
          <p:cNvPr id="168" name="Google Shape;168;p29"/>
          <p:cNvPicPr preferRelativeResize="0"/>
          <p:nvPr/>
        </p:nvPicPr>
        <p:blipFill>
          <a:blip r:embed="rId3">
            <a:alphaModFix/>
          </a:blip>
          <a:stretch>
            <a:fillRect/>
          </a:stretch>
        </p:blipFill>
        <p:spPr>
          <a:xfrm>
            <a:off x="2890150" y="2786350"/>
            <a:ext cx="862750" cy="862750"/>
          </a:xfrm>
          <a:prstGeom prst="rect">
            <a:avLst/>
          </a:prstGeom>
          <a:noFill/>
          <a:ln>
            <a:noFill/>
          </a:ln>
        </p:spPr>
      </p:pic>
      <p:pic>
        <p:nvPicPr>
          <p:cNvPr id="169" name="Google Shape;169;p29"/>
          <p:cNvPicPr preferRelativeResize="0"/>
          <p:nvPr/>
        </p:nvPicPr>
        <p:blipFill>
          <a:blip r:embed="rId3">
            <a:alphaModFix/>
          </a:blip>
          <a:stretch>
            <a:fillRect/>
          </a:stretch>
        </p:blipFill>
        <p:spPr>
          <a:xfrm>
            <a:off x="7471425" y="1884825"/>
            <a:ext cx="862750" cy="862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152400" y="152400"/>
            <a:ext cx="4124325" cy="4448175"/>
          </a:xfrm>
          <a:prstGeom prst="rect">
            <a:avLst/>
          </a:prstGeom>
          <a:noFill/>
          <a:ln>
            <a:noFill/>
          </a:ln>
        </p:spPr>
      </p:pic>
      <p:sp>
        <p:nvSpPr>
          <p:cNvPr id="61" name="Google Shape;61;p14"/>
          <p:cNvSpPr txBox="1"/>
          <p:nvPr/>
        </p:nvSpPr>
        <p:spPr>
          <a:xfrm>
            <a:off x="4276725" y="152400"/>
            <a:ext cx="3000000" cy="1093800"/>
          </a:xfrm>
          <a:prstGeom prst="rect">
            <a:avLst/>
          </a:prstGeom>
          <a:noFill/>
          <a:ln>
            <a:noFill/>
          </a:ln>
        </p:spPr>
        <p:txBody>
          <a:bodyPr anchorCtr="0" anchor="t" bIns="91425" lIns="91425" spcFirstLastPara="1" rIns="91425" wrap="square" tIns="91425">
            <a:spAutoFit/>
          </a:bodyPr>
          <a:lstStyle/>
          <a:p>
            <a:pPr indent="0" lvl="0" marL="152400" marR="152400" rtl="0" algn="ctr">
              <a:lnSpc>
                <a:spcPct val="115000"/>
              </a:lnSpc>
              <a:spcBef>
                <a:spcPts val="800"/>
              </a:spcBef>
              <a:spcAft>
                <a:spcPts val="0"/>
              </a:spcAft>
              <a:buNone/>
            </a:pPr>
            <a:r>
              <a:rPr lang="en" sz="1800">
                <a:solidFill>
                  <a:schemeClr val="dk1"/>
                </a:solidFill>
                <a:highlight>
                  <a:srgbClr val="F5F4F4"/>
                </a:highlight>
                <a:latin typeface="Roboto"/>
                <a:ea typeface="Roboto"/>
                <a:cs typeface="Roboto"/>
                <a:sym typeface="Roboto"/>
              </a:rPr>
              <a:t>Explain the historical context of this cartoon.</a:t>
            </a:r>
            <a:endParaRPr sz="1800">
              <a:solidFill>
                <a:schemeClr val="dk1"/>
              </a:solidFill>
              <a:highlight>
                <a:srgbClr val="F5F4F4"/>
              </a:highlight>
              <a:latin typeface="Roboto"/>
              <a:ea typeface="Roboto"/>
              <a:cs typeface="Roboto"/>
              <a:sym typeface="Roboto"/>
            </a:endParaRPr>
          </a:p>
          <a:p>
            <a:pPr indent="0" lvl="0" marL="0" rtl="0" algn="l">
              <a:lnSpc>
                <a:spcPct val="115000"/>
              </a:lnSpc>
              <a:spcBef>
                <a:spcPts val="800"/>
              </a:spcBef>
              <a:spcAft>
                <a:spcPts val="0"/>
              </a:spcAft>
              <a:buNone/>
            </a:pPr>
            <a:r>
              <a:t/>
            </a:r>
            <a:endParaRPr sz="11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 Answer</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Trusts and monopolies had become a major problem in the US in the late 19th and early 20th century. It stifled competition and wages; it gave corporations too much power. President Theodore Roosevelt used laws to "bust"</a:t>
            </a:r>
            <a:br>
              <a:rPr lang="en"/>
            </a:br>
            <a:r>
              <a:rPr lang="en"/>
              <a:t> up trusts he felt were bad.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nvSpPr>
        <p:spPr>
          <a:xfrm>
            <a:off x="0" y="0"/>
            <a:ext cx="30000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historical context of this is the man is standing watching the bad trusts the man is the gufrems watching the bad trusts in the US.</a:t>
            </a:r>
            <a:endParaRPr/>
          </a:p>
        </p:txBody>
      </p:sp>
      <p:sp>
        <p:nvSpPr>
          <p:cNvPr id="73" name="Google Shape;73;p16"/>
          <p:cNvSpPr txBox="1"/>
          <p:nvPr/>
        </p:nvSpPr>
        <p:spPr>
          <a:xfrm>
            <a:off x="0" y="1740600"/>
            <a:ext cx="3000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bear cubs showcased in this cartoon depict good and bad trusts. The good trusts are tied in a restraint, but the bad trusts are taken out (killed) by weird men with big heads.</a:t>
            </a:r>
            <a:endParaRPr/>
          </a:p>
        </p:txBody>
      </p:sp>
      <p:sp>
        <p:nvSpPr>
          <p:cNvPr id="74" name="Google Shape;74;p16"/>
          <p:cNvSpPr txBox="1"/>
          <p:nvPr/>
        </p:nvSpPr>
        <p:spPr>
          <a:xfrm>
            <a:off x="3493675" y="70575"/>
            <a:ext cx="30000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historical context of this is president Roosevelt was elected in office. He wanted to remove the evil and corrupt trust and busniesses from the system.</a:t>
            </a:r>
            <a:endParaRPr/>
          </a:p>
        </p:txBody>
      </p:sp>
      <p:sp>
        <p:nvSpPr>
          <p:cNvPr id="75" name="Google Shape;75;p16"/>
          <p:cNvSpPr txBox="1"/>
          <p:nvPr/>
        </p:nvSpPr>
        <p:spPr>
          <a:xfrm>
            <a:off x="3387850" y="1879200"/>
            <a:ext cx="30000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This picture represents the trusts and how people were breaking the ones considered bad, like the standard oil trust, and good ones.</a:t>
            </a:r>
            <a:endParaRPr/>
          </a:p>
        </p:txBody>
      </p:sp>
      <p:pic>
        <p:nvPicPr>
          <p:cNvPr id="76" name="Google Shape;76;p16"/>
          <p:cNvPicPr preferRelativeResize="0"/>
          <p:nvPr/>
        </p:nvPicPr>
        <p:blipFill>
          <a:blip r:embed="rId3">
            <a:alphaModFix/>
          </a:blip>
          <a:stretch>
            <a:fillRect/>
          </a:stretch>
        </p:blipFill>
        <p:spPr>
          <a:xfrm>
            <a:off x="6493675" y="222975"/>
            <a:ext cx="862750" cy="862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0" y="0"/>
            <a:ext cx="6353175" cy="3857625"/>
          </a:xfrm>
          <a:prstGeom prst="rect">
            <a:avLst/>
          </a:prstGeom>
          <a:noFill/>
          <a:ln>
            <a:noFill/>
          </a:ln>
        </p:spPr>
      </p:pic>
      <p:sp>
        <p:nvSpPr>
          <p:cNvPr id="82" name="Google Shape;82;p17"/>
          <p:cNvSpPr txBox="1"/>
          <p:nvPr/>
        </p:nvSpPr>
        <p:spPr>
          <a:xfrm>
            <a:off x="6144000" y="370525"/>
            <a:ext cx="3000000" cy="3961500"/>
          </a:xfrm>
          <a:prstGeom prst="rect">
            <a:avLst/>
          </a:prstGeom>
          <a:noFill/>
          <a:ln>
            <a:noFill/>
          </a:ln>
        </p:spPr>
        <p:txBody>
          <a:bodyPr anchorCtr="0" anchor="t" bIns="91425" lIns="91425" spcFirstLastPara="1" rIns="91425" wrap="square" tIns="91425">
            <a:spAutoFit/>
          </a:bodyPr>
          <a:lstStyle/>
          <a:p>
            <a:pPr indent="0" lvl="0" marL="152400" marR="152400" rtl="0" algn="ctr">
              <a:lnSpc>
                <a:spcPct val="115000"/>
              </a:lnSpc>
              <a:spcBef>
                <a:spcPts val="800"/>
              </a:spcBef>
              <a:spcAft>
                <a:spcPts val="0"/>
              </a:spcAft>
              <a:buNone/>
            </a:pPr>
            <a:r>
              <a:rPr lang="en" sz="1800">
                <a:solidFill>
                  <a:schemeClr val="dk1"/>
                </a:solidFill>
                <a:highlight>
                  <a:srgbClr val="F5F4F4"/>
                </a:highlight>
                <a:latin typeface="Roboto"/>
                <a:ea typeface="Roboto"/>
                <a:cs typeface="Roboto"/>
                <a:sym typeface="Roboto"/>
              </a:rPr>
              <a:t>Here is an excerpt from The History of the Standard Oil Company by Ida M. Tarbell. (A) State the intended audience of the document. (B) Judge the value of the source as reliable for revealing monopolistic practices in the 19th century.</a:t>
            </a:r>
            <a:endParaRPr sz="1800">
              <a:solidFill>
                <a:schemeClr val="dk1"/>
              </a:solidFill>
              <a:highlight>
                <a:srgbClr val="F5F4F4"/>
              </a:highlight>
              <a:latin typeface="Roboto"/>
              <a:ea typeface="Roboto"/>
              <a:cs typeface="Roboto"/>
              <a:sym typeface="Roboto"/>
            </a:endParaRPr>
          </a:p>
          <a:p>
            <a:pPr indent="0" lvl="0" marL="0" rtl="0" algn="l">
              <a:lnSpc>
                <a:spcPct val="115000"/>
              </a:lnSpc>
              <a:spcBef>
                <a:spcPts val="800"/>
              </a:spcBef>
              <a:spcAft>
                <a:spcPts val="0"/>
              </a:spcAft>
              <a:buNone/>
            </a:pPr>
            <a:r>
              <a:t/>
            </a:r>
            <a:endParaRPr sz="11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 Answer</a:t>
            </a:r>
            <a:endParaRPr/>
          </a:p>
        </p:txBody>
      </p:sp>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intended audience is the general American public, readers of her </a:t>
            </a:r>
            <a:r>
              <a:rPr lang="en"/>
              <a:t>magazine</a:t>
            </a:r>
            <a:r>
              <a:rPr lang="en"/>
              <a:t> (McClure's)</a:t>
            </a:r>
            <a:endParaRPr/>
          </a:p>
          <a:p>
            <a:pPr indent="-342900" lvl="0" marL="457200" rtl="0" algn="l">
              <a:spcBef>
                <a:spcPts val="0"/>
              </a:spcBef>
              <a:spcAft>
                <a:spcPts val="0"/>
              </a:spcAft>
              <a:buSzPts val="1800"/>
              <a:buChar char="●"/>
            </a:pPr>
            <a:r>
              <a:rPr lang="en"/>
              <a:t>The source reliability is high because of authorship: Tarbell was a noted investigative journalist with great credentials. </a:t>
            </a:r>
            <a:endParaRPr/>
          </a:p>
          <a:p>
            <a:pPr indent="0" lvl="0" marL="0" rtl="0" algn="l">
              <a:spcBef>
                <a:spcPts val="1200"/>
              </a:spcBef>
              <a:spcAft>
                <a:spcPts val="1200"/>
              </a:spcAft>
              <a:buNone/>
            </a:pPr>
            <a:r>
              <a:rPr lang="en"/>
              <a:t>[other answers </a:t>
            </a:r>
            <a:r>
              <a:rPr lang="en"/>
              <a:t>possible…]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nvSpPr>
        <p:spPr>
          <a:xfrm>
            <a:off x="0" y="0"/>
            <a:ext cx="30000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intended audience of this source is rockefeller and his partners. This source is not reliable because they are trying to get there way with a scheme and they are targeting the railroads handling oil to give the company.</a:t>
            </a:r>
            <a:endParaRPr/>
          </a:p>
        </p:txBody>
      </p:sp>
      <p:sp>
        <p:nvSpPr>
          <p:cNvPr id="94" name="Google Shape;94;p19"/>
          <p:cNvSpPr txBox="1"/>
          <p:nvPr/>
        </p:nvSpPr>
        <p:spPr>
          <a:xfrm>
            <a:off x="0" y="2532050"/>
            <a:ext cx="3000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intended audience was for people that wanted to learn about moniplies. This source is reliable because a women wrote this and wanted to make a purpose about moniplies.</a:t>
            </a:r>
            <a:endParaRPr/>
          </a:p>
        </p:txBody>
      </p:sp>
      <p:sp>
        <p:nvSpPr>
          <p:cNvPr id="95" name="Google Shape;95;p19"/>
          <p:cNvSpPr txBox="1"/>
          <p:nvPr/>
        </p:nvSpPr>
        <p:spPr>
          <a:xfrm>
            <a:off x="3634850" y="123150"/>
            <a:ext cx="3000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The intended audience was any one, it was meant for people who believed her and people who don`t believe her. I think that the reliability is good, because she was there, the time and place.</a:t>
            </a:r>
            <a:endParaRPr/>
          </a:p>
        </p:txBody>
      </p:sp>
      <p:sp>
        <p:nvSpPr>
          <p:cNvPr id="96" name="Google Shape;96;p19"/>
          <p:cNvSpPr txBox="1"/>
          <p:nvPr/>
        </p:nvSpPr>
        <p:spPr>
          <a:xfrm>
            <a:off x="3678975" y="2302675"/>
            <a:ext cx="3000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highlight>
                  <a:srgbClr val="C1D3C8"/>
                </a:highlight>
                <a:latin typeface="Times New Roman"/>
                <a:ea typeface="Times New Roman"/>
                <a:cs typeface="Times New Roman"/>
                <a:sym typeface="Times New Roman"/>
              </a:rPr>
              <a:t>This source is partly reliable because this sources words were most likely translated to make it easier for the kids in are grade doing these questions to comprehend.</a:t>
            </a:r>
            <a:endParaRPr/>
          </a:p>
        </p:txBody>
      </p:sp>
      <p:pic>
        <p:nvPicPr>
          <p:cNvPr id="97" name="Google Shape;97;p19"/>
          <p:cNvPicPr preferRelativeResize="0"/>
          <p:nvPr/>
        </p:nvPicPr>
        <p:blipFill>
          <a:blip r:embed="rId3">
            <a:alphaModFix/>
          </a:blip>
          <a:stretch>
            <a:fillRect/>
          </a:stretch>
        </p:blipFill>
        <p:spPr>
          <a:xfrm>
            <a:off x="6493675" y="222975"/>
            <a:ext cx="862750" cy="862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0"/>
          <p:cNvPicPr preferRelativeResize="0"/>
          <p:nvPr/>
        </p:nvPicPr>
        <p:blipFill>
          <a:blip r:embed="rId3">
            <a:alphaModFix/>
          </a:blip>
          <a:stretch>
            <a:fillRect/>
          </a:stretch>
        </p:blipFill>
        <p:spPr>
          <a:xfrm>
            <a:off x="152400" y="152400"/>
            <a:ext cx="8839201" cy="3796024"/>
          </a:xfrm>
          <a:prstGeom prst="rect">
            <a:avLst/>
          </a:prstGeom>
          <a:noFill/>
          <a:ln>
            <a:noFill/>
          </a:ln>
        </p:spPr>
      </p:pic>
      <p:sp>
        <p:nvSpPr>
          <p:cNvPr id="103" name="Google Shape;103;p20"/>
          <p:cNvSpPr txBox="1"/>
          <p:nvPr/>
        </p:nvSpPr>
        <p:spPr>
          <a:xfrm>
            <a:off x="0" y="4058925"/>
            <a:ext cx="9078600" cy="1093800"/>
          </a:xfrm>
          <a:prstGeom prst="rect">
            <a:avLst/>
          </a:prstGeom>
          <a:noFill/>
          <a:ln>
            <a:noFill/>
          </a:ln>
        </p:spPr>
        <p:txBody>
          <a:bodyPr anchorCtr="0" anchor="t" bIns="91425" lIns="91425" spcFirstLastPara="1" rIns="91425" wrap="square" tIns="91425">
            <a:spAutoFit/>
          </a:bodyPr>
          <a:lstStyle/>
          <a:p>
            <a:pPr indent="0" lvl="0" marL="152400" marR="152400" rtl="0" algn="ctr">
              <a:lnSpc>
                <a:spcPct val="115000"/>
              </a:lnSpc>
              <a:spcBef>
                <a:spcPts val="800"/>
              </a:spcBef>
              <a:spcAft>
                <a:spcPts val="0"/>
              </a:spcAft>
              <a:buNone/>
            </a:pPr>
            <a:r>
              <a:rPr lang="en" sz="1800">
                <a:solidFill>
                  <a:schemeClr val="dk1"/>
                </a:solidFill>
                <a:highlight>
                  <a:srgbClr val="F5F4F4"/>
                </a:highlight>
                <a:latin typeface="Roboto"/>
                <a:ea typeface="Roboto"/>
                <a:cs typeface="Roboto"/>
                <a:sym typeface="Roboto"/>
              </a:rPr>
              <a:t>These two documents represent a turning point in US history. (A) state what the turning point is. (B) Explain why it is a turning point.</a:t>
            </a:r>
            <a:endParaRPr sz="1800">
              <a:solidFill>
                <a:schemeClr val="dk1"/>
              </a:solidFill>
              <a:highlight>
                <a:srgbClr val="F5F4F4"/>
              </a:highlight>
              <a:latin typeface="Roboto"/>
              <a:ea typeface="Roboto"/>
              <a:cs typeface="Roboto"/>
              <a:sym typeface="Roboto"/>
            </a:endParaRPr>
          </a:p>
          <a:p>
            <a:pPr indent="0" lvl="0" marL="0" rtl="0" algn="l">
              <a:lnSpc>
                <a:spcPct val="115000"/>
              </a:lnSpc>
              <a:spcBef>
                <a:spcPts val="800"/>
              </a:spcBef>
              <a:spcAft>
                <a:spcPts val="0"/>
              </a:spcAft>
              <a:buNone/>
            </a:pPr>
            <a:r>
              <a:t/>
            </a:r>
            <a:endParaRPr sz="11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 Answer</a:t>
            </a:r>
            <a:endParaRPr/>
          </a:p>
        </p:txBody>
      </p:sp>
      <p:sp>
        <p:nvSpPr>
          <p:cNvPr id="109" name="Google Shape;109;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break-up of trusts was a turning point in American history because it reduced the power of corporations to stifle competition, exploit workers, and have too much influence in government. The battle continues today, but law enforcement has precedents and law on its side.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